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561" r:id="rId5"/>
    <p:sldId id="564" r:id="rId6"/>
    <p:sldId id="565" r:id="rId7"/>
    <p:sldId id="566" r:id="rId8"/>
    <p:sldId id="567" r:id="rId9"/>
    <p:sldId id="568" r:id="rId10"/>
    <p:sldId id="569" r:id="rId11"/>
    <p:sldId id="570" r:id="rId12"/>
    <p:sldId id="571" r:id="rId13"/>
    <p:sldId id="572" r:id="rId14"/>
    <p:sldId id="534" r:id="rId15"/>
    <p:sldId id="529" r:id="rId16"/>
    <p:sldId id="535" r:id="rId17"/>
    <p:sldId id="573" r:id="rId1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87978" autoAdjust="0"/>
  </p:normalViewPr>
  <p:slideViewPr>
    <p:cSldViewPr snapToGrid="0">
      <p:cViewPr varScale="1">
        <p:scale>
          <a:sx n="115" d="100"/>
          <a:sy n="115" d="100"/>
        </p:scale>
        <p:origin x="102"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6145" cy="496888"/>
          </a:xfrm>
          <a:prstGeom prst="rect">
            <a:avLst/>
          </a:prstGeom>
        </p:spPr>
        <p:txBody>
          <a:bodyPr vert="horz" lIns="92190" tIns="46095" rIns="92190" bIns="46095" rtlCol="0"/>
          <a:lstStyle>
            <a:lvl1pPr algn="l">
              <a:defRPr sz="1200"/>
            </a:lvl1pPr>
          </a:lstStyle>
          <a:p>
            <a:endParaRPr lang="de-CH"/>
          </a:p>
        </p:txBody>
      </p:sp>
      <p:sp>
        <p:nvSpPr>
          <p:cNvPr id="3" name="Datumsplatzhalter 2"/>
          <p:cNvSpPr>
            <a:spLocks noGrp="1"/>
          </p:cNvSpPr>
          <p:nvPr>
            <p:ph type="dt" sz="quarter" idx="1"/>
          </p:nvPr>
        </p:nvSpPr>
        <p:spPr>
          <a:xfrm>
            <a:off x="3849911" y="0"/>
            <a:ext cx="2946144" cy="496888"/>
          </a:xfrm>
          <a:prstGeom prst="rect">
            <a:avLst/>
          </a:prstGeom>
        </p:spPr>
        <p:txBody>
          <a:bodyPr vert="horz" lIns="92190" tIns="46095" rIns="92190" bIns="46095" rtlCol="0"/>
          <a:lstStyle>
            <a:lvl1pPr algn="r">
              <a:defRPr sz="1200"/>
            </a:lvl1pPr>
          </a:lstStyle>
          <a:p>
            <a:fld id="{DF5FF223-98FC-429F-B39F-98AF3DF1D86B}" type="datetimeFigureOut">
              <a:rPr lang="de-CH" smtClean="0"/>
              <a:t>30.10.2024</a:t>
            </a:fld>
            <a:endParaRPr lang="de-CH"/>
          </a:p>
        </p:txBody>
      </p:sp>
      <p:sp>
        <p:nvSpPr>
          <p:cNvPr id="4" name="Fußzeilenplatzhalter 3"/>
          <p:cNvSpPr>
            <a:spLocks noGrp="1"/>
          </p:cNvSpPr>
          <p:nvPr>
            <p:ph type="ftr" sz="quarter" idx="2"/>
          </p:nvPr>
        </p:nvSpPr>
        <p:spPr>
          <a:xfrm>
            <a:off x="2" y="9428163"/>
            <a:ext cx="2946145" cy="496887"/>
          </a:xfrm>
          <a:prstGeom prst="rect">
            <a:avLst/>
          </a:prstGeom>
        </p:spPr>
        <p:txBody>
          <a:bodyPr vert="horz" lIns="92190" tIns="46095" rIns="92190" bIns="46095" rtlCol="0" anchor="b"/>
          <a:lstStyle>
            <a:lvl1pPr algn="l">
              <a:defRPr sz="1200"/>
            </a:lvl1pPr>
          </a:lstStyle>
          <a:p>
            <a:endParaRPr lang="de-CH"/>
          </a:p>
        </p:txBody>
      </p:sp>
      <p:sp>
        <p:nvSpPr>
          <p:cNvPr id="5" name="Foliennummernplatzhalter 4"/>
          <p:cNvSpPr>
            <a:spLocks noGrp="1"/>
          </p:cNvSpPr>
          <p:nvPr>
            <p:ph type="sldNum" sz="quarter" idx="3"/>
          </p:nvPr>
        </p:nvSpPr>
        <p:spPr>
          <a:xfrm>
            <a:off x="3849911" y="9428163"/>
            <a:ext cx="2946144" cy="496887"/>
          </a:xfrm>
          <a:prstGeom prst="rect">
            <a:avLst/>
          </a:prstGeom>
        </p:spPr>
        <p:txBody>
          <a:bodyPr vert="horz" lIns="92190" tIns="46095" rIns="92190" bIns="46095" rtlCol="0" anchor="b"/>
          <a:lstStyle>
            <a:lvl1pPr algn="r">
              <a:defRPr sz="1200"/>
            </a:lvl1pPr>
          </a:lstStyle>
          <a:p>
            <a:fld id="{42C8F166-08EB-4890-9C96-CB28AE939FE9}" type="slidenum">
              <a:rPr lang="de-CH" smtClean="0"/>
              <a:t>‹Nr.›</a:t>
            </a:fld>
            <a:endParaRPr lang="de-CH"/>
          </a:p>
        </p:txBody>
      </p:sp>
    </p:spTree>
    <p:extLst>
      <p:ext uri="{BB962C8B-B14F-4D97-AF65-F5344CB8AC3E}">
        <p14:creationId xmlns:p14="http://schemas.microsoft.com/office/powerpoint/2010/main" val="49780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2190" tIns="46095" rIns="92190" bIns="46095" rtlCol="0"/>
          <a:lstStyle>
            <a:lvl1pPr algn="l">
              <a:defRPr sz="1200"/>
            </a:lvl1pPr>
          </a:lstStyle>
          <a:p>
            <a:endParaRPr lang="de-CH"/>
          </a:p>
        </p:txBody>
      </p:sp>
      <p:sp>
        <p:nvSpPr>
          <p:cNvPr id="3" name="Datumsplatzhalter 2"/>
          <p:cNvSpPr>
            <a:spLocks noGrp="1"/>
          </p:cNvSpPr>
          <p:nvPr>
            <p:ph type="dt" idx="1"/>
          </p:nvPr>
        </p:nvSpPr>
        <p:spPr>
          <a:xfrm>
            <a:off x="3850444" y="0"/>
            <a:ext cx="2945659" cy="498056"/>
          </a:xfrm>
          <a:prstGeom prst="rect">
            <a:avLst/>
          </a:prstGeom>
        </p:spPr>
        <p:txBody>
          <a:bodyPr vert="horz" lIns="92190" tIns="46095" rIns="92190" bIns="46095" rtlCol="0"/>
          <a:lstStyle>
            <a:lvl1pPr algn="r">
              <a:defRPr sz="1200"/>
            </a:lvl1pPr>
          </a:lstStyle>
          <a:p>
            <a:fld id="{60F14BAE-6DC5-475F-8A10-DE5E3A0E6D60}" type="datetimeFigureOut">
              <a:rPr lang="de-CH" smtClean="0"/>
              <a:t>30.10.2024</a:t>
            </a:fld>
            <a:endParaRPr lang="de-CH"/>
          </a:p>
        </p:txBody>
      </p:sp>
      <p:sp>
        <p:nvSpPr>
          <p:cNvPr id="4" name="Folienbildplatzhalt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90" tIns="46095" rIns="92190" bIns="46095" rtlCol="0" anchor="ctr"/>
          <a:lstStyle/>
          <a:p>
            <a:endParaRPr lang="de-CH"/>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2190" tIns="46095" rIns="92190" bIns="4609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5"/>
            <a:ext cx="2945659" cy="498055"/>
          </a:xfrm>
          <a:prstGeom prst="rect">
            <a:avLst/>
          </a:prstGeom>
        </p:spPr>
        <p:txBody>
          <a:bodyPr vert="horz" lIns="92190" tIns="46095" rIns="92190" bIns="46095"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2190" tIns="46095" rIns="92190" bIns="46095" rtlCol="0" anchor="b"/>
          <a:lstStyle>
            <a:lvl1pPr algn="r">
              <a:defRPr sz="1200"/>
            </a:lvl1pPr>
          </a:lstStyle>
          <a:p>
            <a:fld id="{BDD79255-96B9-445F-AEBA-C5AD74398512}" type="slidenum">
              <a:rPr lang="de-CH" smtClean="0"/>
              <a:t>‹Nr.›</a:t>
            </a:fld>
            <a:endParaRPr lang="de-CH"/>
          </a:p>
        </p:txBody>
      </p:sp>
    </p:spTree>
    <p:extLst>
      <p:ext uri="{BB962C8B-B14F-4D97-AF65-F5344CB8AC3E}">
        <p14:creationId xmlns:p14="http://schemas.microsoft.com/office/powerpoint/2010/main" val="284545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DD79255-96B9-445F-AEBA-C5AD74398512}" type="slidenum">
              <a:rPr lang="de-CH" smtClean="0"/>
              <a:t>7</a:t>
            </a:fld>
            <a:endParaRPr lang="de-CH"/>
          </a:p>
        </p:txBody>
      </p:sp>
    </p:spTree>
    <p:extLst>
      <p:ext uri="{BB962C8B-B14F-4D97-AF65-F5344CB8AC3E}">
        <p14:creationId xmlns:p14="http://schemas.microsoft.com/office/powerpoint/2010/main" val="124238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5DEF7-3DE6-46F1-B608-B1E026BFD501}"/>
              </a:ext>
            </a:extLst>
          </p:cNvPr>
          <p:cNvSpPr>
            <a:spLocks noGrp="1"/>
          </p:cNvSpPr>
          <p:nvPr>
            <p:ph type="ctrTitle" hasCustomPrompt="1"/>
          </p:nvPr>
        </p:nvSpPr>
        <p:spPr>
          <a:xfrm>
            <a:off x="278478" y="1631421"/>
            <a:ext cx="11734801" cy="493712"/>
          </a:xfrm>
        </p:spPr>
        <p:txBody>
          <a:bodyPr anchor="t">
            <a:noAutofit/>
          </a:bodyPr>
          <a:lstStyle>
            <a:lvl1pPr algn="l">
              <a:defRPr sz="3200">
                <a:solidFill>
                  <a:srgbClr val="003A66"/>
                </a:solidFill>
              </a:defRPr>
            </a:lvl1pPr>
          </a:lstStyle>
          <a:p>
            <a:r>
              <a:rPr lang="de-DE" dirty="0"/>
              <a:t>Titel</a:t>
            </a:r>
            <a:endParaRPr lang="de-CH" dirty="0"/>
          </a:p>
        </p:txBody>
      </p:sp>
      <p:sp>
        <p:nvSpPr>
          <p:cNvPr id="3" name="Untertitel 2">
            <a:extLst>
              <a:ext uri="{FF2B5EF4-FFF2-40B4-BE49-F238E27FC236}">
                <a16:creationId xmlns:a16="http://schemas.microsoft.com/office/drawing/2014/main" id="{98D2E268-4921-4B1E-B319-F08BB1D3CB84}"/>
              </a:ext>
            </a:extLst>
          </p:cNvPr>
          <p:cNvSpPr>
            <a:spLocks noGrp="1"/>
          </p:cNvSpPr>
          <p:nvPr>
            <p:ph type="subTitle" idx="1" hasCustomPrompt="1"/>
          </p:nvPr>
        </p:nvSpPr>
        <p:spPr>
          <a:xfrm>
            <a:off x="261536" y="4101260"/>
            <a:ext cx="8840133" cy="1655762"/>
          </a:xfrm>
        </p:spPr>
        <p:txBody>
          <a:bodyPr>
            <a:normAutofit/>
          </a:bodyPr>
          <a:lstStyle>
            <a:lvl1pPr marL="0" indent="0" algn="l">
              <a:lnSpc>
                <a:spcPts val="2400"/>
              </a:lnSpc>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Titel Vorname Name</a:t>
            </a:r>
          </a:p>
          <a:p>
            <a:r>
              <a:rPr lang="de-DE" dirty="0"/>
              <a:t>Funktion</a:t>
            </a:r>
            <a:endParaRPr lang="de-CH" dirty="0"/>
          </a:p>
        </p:txBody>
      </p:sp>
      <p:pic>
        <p:nvPicPr>
          <p:cNvPr id="8" name="Grafik 7">
            <a:extLst>
              <a:ext uri="{FF2B5EF4-FFF2-40B4-BE49-F238E27FC236}">
                <a16:creationId xmlns:a16="http://schemas.microsoft.com/office/drawing/2014/main" id="{51DA38D6-42A3-486A-9666-96DD4053E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448800" y="3883907"/>
            <a:ext cx="2743200" cy="2837568"/>
          </a:xfrm>
          <a:prstGeom prst="rect">
            <a:avLst/>
          </a:prstGeom>
        </p:spPr>
      </p:pic>
      <p:pic>
        <p:nvPicPr>
          <p:cNvPr id="9" name="Grafik 8">
            <a:extLst>
              <a:ext uri="{FF2B5EF4-FFF2-40B4-BE49-F238E27FC236}">
                <a16:creationId xmlns:a16="http://schemas.microsoft.com/office/drawing/2014/main" id="{0E899F83-B964-45E8-A566-36946FF33D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16"/>
            <a:ext cx="2160000" cy="954561"/>
          </a:xfrm>
          <a:prstGeom prst="rect">
            <a:avLst/>
          </a:prstGeom>
        </p:spPr>
      </p:pic>
    </p:spTree>
    <p:extLst>
      <p:ext uri="{BB962C8B-B14F-4D97-AF65-F5344CB8AC3E}">
        <p14:creationId xmlns:p14="http://schemas.microsoft.com/office/powerpoint/2010/main" val="364315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5DEF7-3DE6-46F1-B608-B1E026BFD501}"/>
              </a:ext>
            </a:extLst>
          </p:cNvPr>
          <p:cNvSpPr>
            <a:spLocks noGrp="1"/>
          </p:cNvSpPr>
          <p:nvPr>
            <p:ph type="ctrTitle" hasCustomPrompt="1"/>
          </p:nvPr>
        </p:nvSpPr>
        <p:spPr>
          <a:xfrm>
            <a:off x="270001" y="4064056"/>
            <a:ext cx="11734800" cy="1152000"/>
          </a:xfrm>
        </p:spPr>
        <p:txBody>
          <a:bodyPr anchor="t">
            <a:normAutofit/>
          </a:bodyPr>
          <a:lstStyle>
            <a:lvl1pPr algn="l">
              <a:defRPr sz="3200"/>
            </a:lvl1pPr>
          </a:lstStyle>
          <a:p>
            <a:r>
              <a:rPr lang="de-DE" dirty="0"/>
              <a:t>Titel</a:t>
            </a:r>
            <a:endParaRPr lang="de-CH" dirty="0"/>
          </a:p>
        </p:txBody>
      </p:sp>
      <p:sp>
        <p:nvSpPr>
          <p:cNvPr id="3" name="Untertitel 2">
            <a:extLst>
              <a:ext uri="{FF2B5EF4-FFF2-40B4-BE49-F238E27FC236}">
                <a16:creationId xmlns:a16="http://schemas.microsoft.com/office/drawing/2014/main" id="{98D2E268-4921-4B1E-B319-F08BB1D3CB84}"/>
              </a:ext>
            </a:extLst>
          </p:cNvPr>
          <p:cNvSpPr>
            <a:spLocks noGrp="1"/>
          </p:cNvSpPr>
          <p:nvPr>
            <p:ph type="subTitle" idx="1" hasCustomPrompt="1"/>
          </p:nvPr>
        </p:nvSpPr>
        <p:spPr>
          <a:xfrm>
            <a:off x="270000" y="5307838"/>
            <a:ext cx="11734800" cy="903506"/>
          </a:xfrm>
        </p:spPr>
        <p:txBody>
          <a:bodyPr>
            <a:normAutofit/>
          </a:bodyPr>
          <a:lstStyle>
            <a:lvl1pPr marL="0" indent="0" algn="l">
              <a:lnSpc>
                <a:spcPts val="2400"/>
              </a:lnSpc>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Titel Vorname Name</a:t>
            </a:r>
          </a:p>
          <a:p>
            <a:r>
              <a:rPr lang="de-DE" dirty="0"/>
              <a:t>Funktion</a:t>
            </a:r>
            <a:endParaRPr lang="de-CH" dirty="0"/>
          </a:p>
        </p:txBody>
      </p:sp>
      <p:sp>
        <p:nvSpPr>
          <p:cNvPr id="9" name="Bildplatzhalter 8">
            <a:extLst>
              <a:ext uri="{FF2B5EF4-FFF2-40B4-BE49-F238E27FC236}">
                <a16:creationId xmlns:a16="http://schemas.microsoft.com/office/drawing/2014/main" id="{43234E69-282A-4025-A693-9FAB4FE5762B}"/>
              </a:ext>
            </a:extLst>
          </p:cNvPr>
          <p:cNvSpPr>
            <a:spLocks noGrp="1"/>
          </p:cNvSpPr>
          <p:nvPr>
            <p:ph type="pic" sz="quarter" idx="13"/>
          </p:nvPr>
        </p:nvSpPr>
        <p:spPr>
          <a:xfrm>
            <a:off x="360000" y="1649766"/>
            <a:ext cx="11527200" cy="2268000"/>
          </a:xfrm>
        </p:spPr>
        <p:txBody>
          <a:bodyPr rIns="360000"/>
          <a:lstStyle>
            <a:lvl1pPr marL="0" indent="0">
              <a:buNone/>
              <a:defRPr/>
            </a:lvl1pPr>
          </a:lstStyle>
          <a:p>
            <a:r>
              <a:rPr lang="de-DE"/>
              <a:t>Bild durch Klicken auf Symbol hinzufügen</a:t>
            </a:r>
            <a:endParaRPr lang="de-CH" dirty="0"/>
          </a:p>
        </p:txBody>
      </p:sp>
      <p:pic>
        <p:nvPicPr>
          <p:cNvPr id="10" name="Grafik 9">
            <a:extLst>
              <a:ext uri="{FF2B5EF4-FFF2-40B4-BE49-F238E27FC236}">
                <a16:creationId xmlns:a16="http://schemas.microsoft.com/office/drawing/2014/main" id="{A49412D4-FFC9-4534-86D3-A1AC5664EF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16"/>
            <a:ext cx="2160000" cy="954561"/>
          </a:xfrm>
          <a:prstGeom prst="rect">
            <a:avLst/>
          </a:prstGeom>
        </p:spPr>
      </p:pic>
    </p:spTree>
    <p:extLst>
      <p:ext uri="{BB962C8B-B14F-4D97-AF65-F5344CB8AC3E}">
        <p14:creationId xmlns:p14="http://schemas.microsoft.com/office/powerpoint/2010/main" val="335947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98DAB-9DC9-4DF8-AB05-A10D38E55298}"/>
              </a:ext>
            </a:extLst>
          </p:cNvPr>
          <p:cNvSpPr>
            <a:spLocks noGrp="1"/>
          </p:cNvSpPr>
          <p:nvPr>
            <p:ph type="title"/>
          </p:nvPr>
        </p:nvSpPr>
        <p:spPr>
          <a:xfrm>
            <a:off x="270001" y="270000"/>
            <a:ext cx="11712451" cy="517400"/>
          </a:xfrm>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86ACFDBA-96C4-4673-A937-8589F22C9FB4}"/>
              </a:ext>
            </a:extLst>
          </p:cNvPr>
          <p:cNvSpPr>
            <a:spLocks noGrp="1"/>
          </p:cNvSpPr>
          <p:nvPr>
            <p:ph idx="1" hasCustomPrompt="1"/>
          </p:nvPr>
        </p:nvSpPr>
        <p:spPr>
          <a:xfrm>
            <a:off x="270001" y="1016008"/>
            <a:ext cx="11712451" cy="5155315"/>
          </a:xfrm>
        </p:spPr>
        <p:txBody>
          <a:bodyPr/>
          <a:lstStyle>
            <a:lvl1pPr>
              <a:defRPr/>
            </a:lvl1pPr>
            <a:lvl2pPr>
              <a:defRPr/>
            </a:lvl2pPr>
            <a:lvl3pPr>
              <a:defRPr/>
            </a:lvl3pPr>
          </a:lstStyle>
          <a:p>
            <a:pPr lvl="0"/>
            <a:r>
              <a:rPr lang="de-DE" dirty="0"/>
              <a:t>Text normal</a:t>
            </a:r>
          </a:p>
          <a:p>
            <a:pPr lvl="1"/>
            <a:r>
              <a:rPr lang="de-DE" dirty="0"/>
              <a:t>Zweite Ebene</a:t>
            </a:r>
          </a:p>
          <a:p>
            <a:pPr lvl="2"/>
            <a:r>
              <a:rPr lang="de-DE" dirty="0"/>
              <a:t>Dritte Ebene</a:t>
            </a:r>
          </a:p>
        </p:txBody>
      </p:sp>
      <p:sp>
        <p:nvSpPr>
          <p:cNvPr id="5" name="Fußzeilenplatzhalter 4">
            <a:extLst>
              <a:ext uri="{FF2B5EF4-FFF2-40B4-BE49-F238E27FC236}">
                <a16:creationId xmlns:a16="http://schemas.microsoft.com/office/drawing/2014/main" id="{0E969E40-AE15-42C0-A290-6A75828677D9}"/>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sp>
        <p:nvSpPr>
          <p:cNvPr id="6" name="Foliennummernplatzhalter 5">
            <a:extLst>
              <a:ext uri="{FF2B5EF4-FFF2-40B4-BE49-F238E27FC236}">
                <a16:creationId xmlns:a16="http://schemas.microsoft.com/office/drawing/2014/main" id="{C91B1032-F245-4E5B-9122-2C7DC9EC0BC6}"/>
              </a:ext>
            </a:extLst>
          </p:cNvPr>
          <p:cNvSpPr>
            <a:spLocks noGrp="1"/>
          </p:cNvSpPr>
          <p:nvPr>
            <p:ph type="sldNum" sz="quarter" idx="12"/>
          </p:nvPr>
        </p:nvSpPr>
        <p:spPr>
          <a:xfrm>
            <a:off x="9239251" y="6386958"/>
            <a:ext cx="2743200" cy="365125"/>
          </a:xfrm>
        </p:spPr>
        <p:txBody>
          <a:bodyPr/>
          <a:lstStyle>
            <a:lvl1pPr>
              <a:defRPr sz="700" b="1"/>
            </a:lvl1pPr>
          </a:lstStyle>
          <a:p>
            <a:fld id="{65942B0C-C8C6-4CA5-9669-BB39749E6C43}" type="slidenum">
              <a:rPr lang="de-CH" smtClean="0"/>
              <a:pPr/>
              <a:t>‹Nr.›</a:t>
            </a:fld>
            <a:endParaRPr lang="de-CH" dirty="0"/>
          </a:p>
        </p:txBody>
      </p:sp>
      <p:grpSp>
        <p:nvGrpSpPr>
          <p:cNvPr id="16" name="Gruppieren 15">
            <a:extLst>
              <a:ext uri="{FF2B5EF4-FFF2-40B4-BE49-F238E27FC236}">
                <a16:creationId xmlns:a16="http://schemas.microsoft.com/office/drawing/2014/main" id="{316169B8-8207-41EC-8350-AE3DF8BF2503}"/>
              </a:ext>
            </a:extLst>
          </p:cNvPr>
          <p:cNvGrpSpPr/>
          <p:nvPr userDrawn="1"/>
        </p:nvGrpSpPr>
        <p:grpSpPr>
          <a:xfrm>
            <a:off x="270000" y="6336000"/>
            <a:ext cx="1332000" cy="360000"/>
            <a:chOff x="270000" y="6480003"/>
            <a:chExt cx="1152000" cy="316371"/>
          </a:xfrm>
        </p:grpSpPr>
        <p:pic>
          <p:nvPicPr>
            <p:cNvPr id="7" name="Grafik 6">
              <a:extLst>
                <a:ext uri="{FF2B5EF4-FFF2-40B4-BE49-F238E27FC236}">
                  <a16:creationId xmlns:a16="http://schemas.microsoft.com/office/drawing/2014/main" id="{48357FE7-D19D-4483-889A-B6C7E65786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10" name="Grafik 9">
              <a:extLst>
                <a:ext uri="{FF2B5EF4-FFF2-40B4-BE49-F238E27FC236}">
                  <a16:creationId xmlns:a16="http://schemas.microsoft.com/office/drawing/2014/main" id="{9B36C8C9-8225-4E01-A376-0D3DA5B5FA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174948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98DAB-9DC9-4DF8-AB05-A10D38E55298}"/>
              </a:ext>
            </a:extLst>
          </p:cNvPr>
          <p:cNvSpPr>
            <a:spLocks noGrp="1"/>
          </p:cNvSpPr>
          <p:nvPr>
            <p:ph type="title" hasCustomPrompt="1"/>
          </p:nvPr>
        </p:nvSpPr>
        <p:spPr>
          <a:xfrm>
            <a:off x="270001" y="288495"/>
            <a:ext cx="11712451" cy="507372"/>
          </a:xfrm>
        </p:spPr>
        <p:txBody>
          <a:bodyPr/>
          <a:lstStyle>
            <a:lvl1pPr>
              <a:defRPr/>
            </a:lvl1pPr>
          </a:lstStyle>
          <a:p>
            <a:r>
              <a:rPr lang="de-DE" dirty="0"/>
              <a:t>Inhaltsverzeichnis</a:t>
            </a:r>
            <a:endParaRPr lang="de-CH" dirty="0"/>
          </a:p>
        </p:txBody>
      </p:sp>
      <p:sp>
        <p:nvSpPr>
          <p:cNvPr id="3" name="Inhaltsplatzhalter 2">
            <a:extLst>
              <a:ext uri="{FF2B5EF4-FFF2-40B4-BE49-F238E27FC236}">
                <a16:creationId xmlns:a16="http://schemas.microsoft.com/office/drawing/2014/main" id="{86ACFDBA-96C4-4673-A937-8589F22C9FB4}"/>
              </a:ext>
            </a:extLst>
          </p:cNvPr>
          <p:cNvSpPr>
            <a:spLocks noGrp="1"/>
          </p:cNvSpPr>
          <p:nvPr>
            <p:ph idx="1" hasCustomPrompt="1"/>
          </p:nvPr>
        </p:nvSpPr>
        <p:spPr>
          <a:xfrm>
            <a:off x="270001" y="1058333"/>
            <a:ext cx="11712451" cy="5112982"/>
          </a:xfrm>
        </p:spPr>
        <p:txBody>
          <a:bodyPr/>
          <a:lstStyle>
            <a:lvl1pPr marL="0" indent="0">
              <a:buNone/>
              <a:defRPr/>
            </a:lvl1pPr>
          </a:lstStyle>
          <a:p>
            <a:pPr lvl="0"/>
            <a:r>
              <a:rPr lang="de-DE" dirty="0"/>
              <a:t>Inhalt</a:t>
            </a:r>
          </a:p>
          <a:p>
            <a:pPr lvl="0"/>
            <a:r>
              <a:rPr lang="de-DE" dirty="0"/>
              <a:t>Inhalt</a:t>
            </a:r>
          </a:p>
        </p:txBody>
      </p:sp>
      <p:sp>
        <p:nvSpPr>
          <p:cNvPr id="6" name="Foliennummernplatzhalter 5">
            <a:extLst>
              <a:ext uri="{FF2B5EF4-FFF2-40B4-BE49-F238E27FC236}">
                <a16:creationId xmlns:a16="http://schemas.microsoft.com/office/drawing/2014/main" id="{C91B1032-F245-4E5B-9122-2C7DC9EC0BC6}"/>
              </a:ext>
            </a:extLst>
          </p:cNvPr>
          <p:cNvSpPr>
            <a:spLocks noGrp="1"/>
          </p:cNvSpPr>
          <p:nvPr>
            <p:ph type="sldNum" sz="quarter" idx="12"/>
          </p:nvPr>
        </p:nvSpPr>
        <p:spPr>
          <a:xfrm>
            <a:off x="9239251" y="6394928"/>
            <a:ext cx="2743200" cy="365125"/>
          </a:xfrm>
        </p:spPr>
        <p:txBody>
          <a:bodyPr/>
          <a:lstStyle>
            <a:lvl1pPr>
              <a:defRPr sz="700" b="1"/>
            </a:lvl1pPr>
          </a:lstStyle>
          <a:p>
            <a:fld id="{65942B0C-C8C6-4CA5-9669-BB39749E6C43}" type="slidenum">
              <a:rPr lang="de-CH" smtClean="0"/>
              <a:pPr/>
              <a:t>‹Nr.›</a:t>
            </a:fld>
            <a:endParaRPr lang="de-CH"/>
          </a:p>
        </p:txBody>
      </p:sp>
      <p:sp>
        <p:nvSpPr>
          <p:cNvPr id="15" name="Fußzeilenplatzhalter 4">
            <a:extLst>
              <a:ext uri="{FF2B5EF4-FFF2-40B4-BE49-F238E27FC236}">
                <a16:creationId xmlns:a16="http://schemas.microsoft.com/office/drawing/2014/main" id="{70CA28D5-53D4-484C-8CDE-B3FB7223A3D0}"/>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6" name="Gruppieren 15">
            <a:extLst>
              <a:ext uri="{FF2B5EF4-FFF2-40B4-BE49-F238E27FC236}">
                <a16:creationId xmlns:a16="http://schemas.microsoft.com/office/drawing/2014/main" id="{DFD4D07E-7ECD-47D7-9181-39E008EE9452}"/>
              </a:ext>
            </a:extLst>
          </p:cNvPr>
          <p:cNvGrpSpPr/>
          <p:nvPr userDrawn="1"/>
        </p:nvGrpSpPr>
        <p:grpSpPr>
          <a:xfrm>
            <a:off x="270000" y="6336000"/>
            <a:ext cx="1332000" cy="360000"/>
            <a:chOff x="270000" y="6480003"/>
            <a:chExt cx="1152000" cy="316371"/>
          </a:xfrm>
        </p:grpSpPr>
        <p:pic>
          <p:nvPicPr>
            <p:cNvPr id="17" name="Grafik 16">
              <a:extLst>
                <a:ext uri="{FF2B5EF4-FFF2-40B4-BE49-F238E27FC236}">
                  <a16:creationId xmlns:a16="http://schemas.microsoft.com/office/drawing/2014/main" id="{82A96203-AE1E-407A-B5EC-DE12ADB852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18" name="Grafik 17">
              <a:extLst>
                <a:ext uri="{FF2B5EF4-FFF2-40B4-BE49-F238E27FC236}">
                  <a16:creationId xmlns:a16="http://schemas.microsoft.com/office/drawing/2014/main" id="{A71A9996-E284-4E27-9465-729F77CAD0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374207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zwei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49B0C-67E1-4CFE-A397-8DB8815B9E7E}"/>
              </a:ext>
            </a:extLst>
          </p:cNvPr>
          <p:cNvSpPr>
            <a:spLocks noGrp="1"/>
          </p:cNvSpPr>
          <p:nvPr>
            <p:ph type="title"/>
          </p:nvPr>
        </p:nvSpPr>
        <p:spPr>
          <a:xfrm>
            <a:off x="270000" y="270016"/>
            <a:ext cx="11712448" cy="534333"/>
          </a:xfrm>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F4D2B469-5DC4-497D-A102-3438B2FE0810}"/>
              </a:ext>
            </a:extLst>
          </p:cNvPr>
          <p:cNvSpPr>
            <a:spLocks noGrp="1"/>
          </p:cNvSpPr>
          <p:nvPr>
            <p:ph sz="half" idx="1" hasCustomPrompt="1"/>
          </p:nvPr>
        </p:nvSpPr>
        <p:spPr>
          <a:xfrm>
            <a:off x="270001" y="1075268"/>
            <a:ext cx="5749803" cy="5149388"/>
          </a:xfrm>
        </p:spPr>
        <p:txBody>
          <a:bodyPr/>
          <a:lstStyle>
            <a:lvl1pPr>
              <a:defRPr/>
            </a:lvl1pPr>
            <a:lvl2pPr>
              <a:defRPr/>
            </a:lvl2pPr>
            <a:lvl3pPr>
              <a:defRPr/>
            </a:lvl3pPr>
          </a:lstStyle>
          <a:p>
            <a:pPr lvl="0"/>
            <a:r>
              <a:rPr lang="de-DE" dirty="0"/>
              <a:t>Text normal</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0D30C5B0-7B18-45C6-85E8-AFFD95172813}"/>
              </a:ext>
            </a:extLst>
          </p:cNvPr>
          <p:cNvSpPr>
            <a:spLocks noGrp="1"/>
          </p:cNvSpPr>
          <p:nvPr>
            <p:ph sz="half" idx="2" hasCustomPrompt="1"/>
          </p:nvPr>
        </p:nvSpPr>
        <p:spPr>
          <a:xfrm>
            <a:off x="6172210" y="1083734"/>
            <a:ext cx="5810249" cy="5140922"/>
          </a:xfrm>
        </p:spPr>
        <p:txBody>
          <a:bodyPr/>
          <a:lstStyle>
            <a:lvl1pPr>
              <a:defRPr/>
            </a:lvl1pPr>
            <a:lvl2pPr>
              <a:defRPr/>
            </a:lvl2pPr>
            <a:lvl3pPr>
              <a:defRPr/>
            </a:lvl3pPr>
          </a:lstStyle>
          <a:p>
            <a:pPr lvl="0"/>
            <a:r>
              <a:rPr lang="de-DE" dirty="0"/>
              <a:t>Text normal</a:t>
            </a:r>
          </a:p>
          <a:p>
            <a:pPr lvl="1"/>
            <a:r>
              <a:rPr lang="de-DE" dirty="0"/>
              <a:t>Zweite Ebene</a:t>
            </a:r>
          </a:p>
          <a:p>
            <a:pPr lvl="2"/>
            <a:r>
              <a:rPr lang="de-DE" dirty="0"/>
              <a:t>Dritte Ebene</a:t>
            </a:r>
          </a:p>
        </p:txBody>
      </p:sp>
      <p:sp>
        <p:nvSpPr>
          <p:cNvPr id="7" name="Foliennummernplatzhalter 6">
            <a:extLst>
              <a:ext uri="{FF2B5EF4-FFF2-40B4-BE49-F238E27FC236}">
                <a16:creationId xmlns:a16="http://schemas.microsoft.com/office/drawing/2014/main" id="{4C886DFF-2C08-467A-8210-328BF246244A}"/>
              </a:ext>
            </a:extLst>
          </p:cNvPr>
          <p:cNvSpPr>
            <a:spLocks noGrp="1"/>
          </p:cNvSpPr>
          <p:nvPr>
            <p:ph type="sldNum" sz="quarter" idx="12"/>
          </p:nvPr>
        </p:nvSpPr>
        <p:spPr>
          <a:xfrm>
            <a:off x="9239248" y="6388606"/>
            <a:ext cx="2743200" cy="365125"/>
          </a:xfrm>
        </p:spPr>
        <p:txBody>
          <a:bodyPr/>
          <a:lstStyle>
            <a:lvl1pPr>
              <a:defRPr sz="700" b="1"/>
            </a:lvl1pPr>
          </a:lstStyle>
          <a:p>
            <a:fld id="{65942B0C-C8C6-4CA5-9669-BB39749E6C43}" type="slidenum">
              <a:rPr lang="de-CH" smtClean="0"/>
              <a:pPr/>
              <a:t>‹Nr.›</a:t>
            </a:fld>
            <a:endParaRPr lang="de-CH"/>
          </a:p>
        </p:txBody>
      </p:sp>
      <p:sp>
        <p:nvSpPr>
          <p:cNvPr id="16" name="Fußzeilenplatzhalter 4">
            <a:extLst>
              <a:ext uri="{FF2B5EF4-FFF2-40B4-BE49-F238E27FC236}">
                <a16:creationId xmlns:a16="http://schemas.microsoft.com/office/drawing/2014/main" id="{70FAF2C1-A088-48FE-AD29-41B285A259E2}"/>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7" name="Gruppieren 16">
            <a:extLst>
              <a:ext uri="{FF2B5EF4-FFF2-40B4-BE49-F238E27FC236}">
                <a16:creationId xmlns:a16="http://schemas.microsoft.com/office/drawing/2014/main" id="{2917C4D9-8213-4598-BF77-939CF3C9F877}"/>
              </a:ext>
            </a:extLst>
          </p:cNvPr>
          <p:cNvGrpSpPr/>
          <p:nvPr userDrawn="1"/>
        </p:nvGrpSpPr>
        <p:grpSpPr>
          <a:xfrm>
            <a:off x="270000" y="6336000"/>
            <a:ext cx="1332000" cy="360000"/>
            <a:chOff x="270000" y="6480003"/>
            <a:chExt cx="1152000" cy="316371"/>
          </a:xfrm>
        </p:grpSpPr>
        <p:pic>
          <p:nvPicPr>
            <p:cNvPr id="18" name="Grafik 17">
              <a:extLst>
                <a:ext uri="{FF2B5EF4-FFF2-40B4-BE49-F238E27FC236}">
                  <a16:creationId xmlns:a16="http://schemas.microsoft.com/office/drawing/2014/main" id="{5FA52EBE-62FE-4D61-A112-35BEED9087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19" name="Grafik 18">
              <a:extLst>
                <a:ext uri="{FF2B5EF4-FFF2-40B4-BE49-F238E27FC236}">
                  <a16:creationId xmlns:a16="http://schemas.microsoft.com/office/drawing/2014/main" id="{E7F79060-7747-4CD9-ACFE-ACC3089660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354381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49B0C-67E1-4CFE-A397-8DB8815B9E7E}"/>
              </a:ext>
            </a:extLst>
          </p:cNvPr>
          <p:cNvSpPr>
            <a:spLocks noGrp="1"/>
          </p:cNvSpPr>
          <p:nvPr>
            <p:ph type="title"/>
          </p:nvPr>
        </p:nvSpPr>
        <p:spPr>
          <a:xfrm>
            <a:off x="270000" y="270016"/>
            <a:ext cx="11712448" cy="559733"/>
          </a:xfrm>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F4D2B469-5DC4-497D-A102-3438B2FE0810}"/>
              </a:ext>
            </a:extLst>
          </p:cNvPr>
          <p:cNvSpPr>
            <a:spLocks noGrp="1"/>
          </p:cNvSpPr>
          <p:nvPr>
            <p:ph sz="half" idx="1" hasCustomPrompt="1"/>
          </p:nvPr>
        </p:nvSpPr>
        <p:spPr>
          <a:xfrm>
            <a:off x="269999" y="1083735"/>
            <a:ext cx="11712448" cy="1796267"/>
          </a:xfrm>
        </p:spPr>
        <p:txBody>
          <a:bodyPr/>
          <a:lstStyle>
            <a:lvl1pPr>
              <a:defRPr/>
            </a:lvl1pPr>
            <a:lvl2pPr>
              <a:defRPr/>
            </a:lvl2pPr>
            <a:lvl3pPr>
              <a:defRPr/>
            </a:lvl3pPr>
          </a:lstStyle>
          <a:p>
            <a:pPr lvl="0"/>
            <a:r>
              <a:rPr lang="de-DE" dirty="0"/>
              <a:t>Text normal</a:t>
            </a:r>
          </a:p>
          <a:p>
            <a:pPr lvl="1"/>
            <a:r>
              <a:rPr lang="de-DE" dirty="0"/>
              <a:t>Zweite Ebene</a:t>
            </a:r>
          </a:p>
          <a:p>
            <a:pPr lvl="2"/>
            <a:r>
              <a:rPr lang="de-DE" dirty="0"/>
              <a:t>Dritte Ebene</a:t>
            </a:r>
          </a:p>
        </p:txBody>
      </p:sp>
      <p:sp>
        <p:nvSpPr>
          <p:cNvPr id="7" name="Foliennummernplatzhalter 6">
            <a:extLst>
              <a:ext uri="{FF2B5EF4-FFF2-40B4-BE49-F238E27FC236}">
                <a16:creationId xmlns:a16="http://schemas.microsoft.com/office/drawing/2014/main" id="{4C886DFF-2C08-467A-8210-328BF246244A}"/>
              </a:ext>
            </a:extLst>
          </p:cNvPr>
          <p:cNvSpPr>
            <a:spLocks noGrp="1"/>
          </p:cNvSpPr>
          <p:nvPr>
            <p:ph type="sldNum" sz="quarter" idx="12"/>
          </p:nvPr>
        </p:nvSpPr>
        <p:spPr>
          <a:xfrm>
            <a:off x="9239248" y="6379179"/>
            <a:ext cx="2743200" cy="365125"/>
          </a:xfrm>
        </p:spPr>
        <p:txBody>
          <a:bodyPr/>
          <a:lstStyle>
            <a:lvl1pPr>
              <a:defRPr sz="700" b="1"/>
            </a:lvl1pPr>
          </a:lstStyle>
          <a:p>
            <a:fld id="{65942B0C-C8C6-4CA5-9669-BB39749E6C43}" type="slidenum">
              <a:rPr lang="de-CH" smtClean="0"/>
              <a:pPr/>
              <a:t>‹Nr.›</a:t>
            </a:fld>
            <a:endParaRPr lang="de-CH" dirty="0"/>
          </a:p>
        </p:txBody>
      </p:sp>
      <p:sp>
        <p:nvSpPr>
          <p:cNvPr id="10" name="Bildplatzhalter 9">
            <a:extLst>
              <a:ext uri="{FF2B5EF4-FFF2-40B4-BE49-F238E27FC236}">
                <a16:creationId xmlns:a16="http://schemas.microsoft.com/office/drawing/2014/main" id="{AD3C8473-1419-4CB2-9464-5871FC78FF3A}"/>
              </a:ext>
            </a:extLst>
          </p:cNvPr>
          <p:cNvSpPr>
            <a:spLocks noGrp="1"/>
          </p:cNvSpPr>
          <p:nvPr>
            <p:ph type="pic" sz="quarter" idx="13"/>
          </p:nvPr>
        </p:nvSpPr>
        <p:spPr>
          <a:xfrm>
            <a:off x="360001" y="3021014"/>
            <a:ext cx="5659803" cy="2628900"/>
          </a:xfrm>
        </p:spPr>
        <p:txBody>
          <a:bodyPr/>
          <a:lstStyle>
            <a:lvl1pPr marL="0" indent="0">
              <a:buNone/>
              <a:defRPr/>
            </a:lvl1pPr>
          </a:lstStyle>
          <a:p>
            <a:r>
              <a:rPr lang="de-DE"/>
              <a:t>Bild durch Klicken auf Symbol hinzufügen</a:t>
            </a:r>
            <a:endParaRPr lang="de-CH" dirty="0"/>
          </a:p>
        </p:txBody>
      </p:sp>
      <p:sp>
        <p:nvSpPr>
          <p:cNvPr id="11" name="Bildplatzhalter 9">
            <a:extLst>
              <a:ext uri="{FF2B5EF4-FFF2-40B4-BE49-F238E27FC236}">
                <a16:creationId xmlns:a16="http://schemas.microsoft.com/office/drawing/2014/main" id="{646600A0-DF0C-4BCB-9189-EF12ED1EE0B2}"/>
              </a:ext>
            </a:extLst>
          </p:cNvPr>
          <p:cNvSpPr>
            <a:spLocks noGrp="1"/>
          </p:cNvSpPr>
          <p:nvPr>
            <p:ph type="pic" sz="quarter" idx="14"/>
          </p:nvPr>
        </p:nvSpPr>
        <p:spPr>
          <a:xfrm>
            <a:off x="6172209" y="3021014"/>
            <a:ext cx="5732255" cy="2628900"/>
          </a:xfrm>
        </p:spPr>
        <p:txBody>
          <a:bodyPr/>
          <a:lstStyle>
            <a:lvl1pPr marL="0" indent="0">
              <a:buNone/>
              <a:defRPr/>
            </a:lvl1pPr>
          </a:lstStyle>
          <a:p>
            <a:r>
              <a:rPr lang="de-DE"/>
              <a:t>Bild durch Klicken auf Symbol hinzufügen</a:t>
            </a:r>
            <a:endParaRPr lang="de-CH" dirty="0"/>
          </a:p>
        </p:txBody>
      </p:sp>
      <p:sp>
        <p:nvSpPr>
          <p:cNvPr id="18" name="Fußzeilenplatzhalter 4">
            <a:extLst>
              <a:ext uri="{FF2B5EF4-FFF2-40B4-BE49-F238E27FC236}">
                <a16:creationId xmlns:a16="http://schemas.microsoft.com/office/drawing/2014/main" id="{370C4F4D-260D-4991-8D7D-AEEDA818AEB8}"/>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9" name="Gruppieren 18">
            <a:extLst>
              <a:ext uri="{FF2B5EF4-FFF2-40B4-BE49-F238E27FC236}">
                <a16:creationId xmlns:a16="http://schemas.microsoft.com/office/drawing/2014/main" id="{D96331FB-F3FF-46E4-88F1-C1790934D245}"/>
              </a:ext>
            </a:extLst>
          </p:cNvPr>
          <p:cNvGrpSpPr/>
          <p:nvPr userDrawn="1"/>
        </p:nvGrpSpPr>
        <p:grpSpPr>
          <a:xfrm>
            <a:off x="270000" y="6336000"/>
            <a:ext cx="1332000" cy="360000"/>
            <a:chOff x="270000" y="6480003"/>
            <a:chExt cx="1152000" cy="316371"/>
          </a:xfrm>
        </p:grpSpPr>
        <p:pic>
          <p:nvPicPr>
            <p:cNvPr id="20" name="Grafik 19">
              <a:extLst>
                <a:ext uri="{FF2B5EF4-FFF2-40B4-BE49-F238E27FC236}">
                  <a16:creationId xmlns:a16="http://schemas.microsoft.com/office/drawing/2014/main" id="{A2B10B24-7B2E-4968-B9CF-5B0333CB16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21" name="Grafik 20">
              <a:extLst>
                <a:ext uri="{FF2B5EF4-FFF2-40B4-BE49-F238E27FC236}">
                  <a16:creationId xmlns:a16="http://schemas.microsoft.com/office/drawing/2014/main" id="{3E487C72-DC03-4FC2-A842-046B7B5F71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593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49B0C-67E1-4CFE-A397-8DB8815B9E7E}"/>
              </a:ext>
            </a:extLst>
          </p:cNvPr>
          <p:cNvSpPr>
            <a:spLocks noGrp="1"/>
          </p:cNvSpPr>
          <p:nvPr>
            <p:ph type="title"/>
          </p:nvPr>
        </p:nvSpPr>
        <p:spPr>
          <a:xfrm>
            <a:off x="270003" y="270000"/>
            <a:ext cx="11731500" cy="542800"/>
          </a:xfrm>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F4D2B469-5DC4-497D-A102-3438B2FE0810}"/>
              </a:ext>
            </a:extLst>
          </p:cNvPr>
          <p:cNvSpPr>
            <a:spLocks noGrp="1"/>
          </p:cNvSpPr>
          <p:nvPr>
            <p:ph sz="half" idx="1" hasCustomPrompt="1"/>
          </p:nvPr>
        </p:nvSpPr>
        <p:spPr>
          <a:xfrm>
            <a:off x="270001" y="1092201"/>
            <a:ext cx="5810251" cy="5132455"/>
          </a:xfrm>
        </p:spPr>
        <p:txBody>
          <a:bodyPr/>
          <a:lstStyle>
            <a:lvl1pPr>
              <a:defRPr/>
            </a:lvl1pPr>
            <a:lvl2pPr>
              <a:defRPr/>
            </a:lvl2pPr>
            <a:lvl3pPr>
              <a:defRPr/>
            </a:lvl3pPr>
          </a:lstStyle>
          <a:p>
            <a:pPr lvl="0"/>
            <a:r>
              <a:rPr lang="de-DE" dirty="0"/>
              <a:t>Text normal</a:t>
            </a:r>
          </a:p>
          <a:p>
            <a:pPr lvl="1"/>
            <a:r>
              <a:rPr lang="de-DE" dirty="0"/>
              <a:t>Zweite Ebene</a:t>
            </a:r>
          </a:p>
          <a:p>
            <a:pPr lvl="2"/>
            <a:r>
              <a:rPr lang="de-DE" dirty="0"/>
              <a:t>Dritte Ebene</a:t>
            </a:r>
          </a:p>
        </p:txBody>
      </p:sp>
      <p:sp>
        <p:nvSpPr>
          <p:cNvPr id="7" name="Foliennummernplatzhalter 6">
            <a:extLst>
              <a:ext uri="{FF2B5EF4-FFF2-40B4-BE49-F238E27FC236}">
                <a16:creationId xmlns:a16="http://schemas.microsoft.com/office/drawing/2014/main" id="{4C886DFF-2C08-467A-8210-328BF246244A}"/>
              </a:ext>
            </a:extLst>
          </p:cNvPr>
          <p:cNvSpPr>
            <a:spLocks noGrp="1"/>
          </p:cNvSpPr>
          <p:nvPr>
            <p:ph type="sldNum" sz="quarter" idx="12"/>
          </p:nvPr>
        </p:nvSpPr>
        <p:spPr>
          <a:xfrm>
            <a:off x="9239248" y="6386958"/>
            <a:ext cx="2743200" cy="365125"/>
          </a:xfrm>
        </p:spPr>
        <p:txBody>
          <a:bodyPr/>
          <a:lstStyle>
            <a:lvl1pPr>
              <a:defRPr sz="700" b="1"/>
            </a:lvl1pPr>
          </a:lstStyle>
          <a:p>
            <a:fld id="{65942B0C-C8C6-4CA5-9669-BB39749E6C43}" type="slidenum">
              <a:rPr lang="de-CH" smtClean="0"/>
              <a:pPr/>
              <a:t>‹Nr.›</a:t>
            </a:fld>
            <a:endParaRPr lang="de-CH"/>
          </a:p>
        </p:txBody>
      </p:sp>
      <p:sp>
        <p:nvSpPr>
          <p:cNvPr id="8" name="Bildplatzhalter 7">
            <a:extLst>
              <a:ext uri="{FF2B5EF4-FFF2-40B4-BE49-F238E27FC236}">
                <a16:creationId xmlns:a16="http://schemas.microsoft.com/office/drawing/2014/main" id="{0C515C9B-4CD7-4FE3-BB48-890851C67F90}"/>
              </a:ext>
            </a:extLst>
          </p:cNvPr>
          <p:cNvSpPr>
            <a:spLocks noGrp="1"/>
          </p:cNvSpPr>
          <p:nvPr>
            <p:ph type="pic" sz="quarter" idx="13"/>
          </p:nvPr>
        </p:nvSpPr>
        <p:spPr>
          <a:xfrm>
            <a:off x="6172197" y="1100668"/>
            <a:ext cx="5749803" cy="5124670"/>
          </a:xfrm>
        </p:spPr>
        <p:txBody>
          <a:bodyPr/>
          <a:lstStyle>
            <a:lvl1pPr marL="0" indent="0">
              <a:buNone/>
              <a:defRPr/>
            </a:lvl1pPr>
          </a:lstStyle>
          <a:p>
            <a:r>
              <a:rPr lang="de-DE"/>
              <a:t>Bild durch Klicken auf Symbol hinzufügen</a:t>
            </a:r>
            <a:endParaRPr lang="de-CH" dirty="0"/>
          </a:p>
        </p:txBody>
      </p:sp>
      <p:sp>
        <p:nvSpPr>
          <p:cNvPr id="17" name="Fußzeilenplatzhalter 4">
            <a:extLst>
              <a:ext uri="{FF2B5EF4-FFF2-40B4-BE49-F238E27FC236}">
                <a16:creationId xmlns:a16="http://schemas.microsoft.com/office/drawing/2014/main" id="{F6C8C694-111A-48C6-B04F-32F949DDD7B2}"/>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8" name="Gruppieren 17">
            <a:extLst>
              <a:ext uri="{FF2B5EF4-FFF2-40B4-BE49-F238E27FC236}">
                <a16:creationId xmlns:a16="http://schemas.microsoft.com/office/drawing/2014/main" id="{C5E8DFEB-8FB3-47CE-AC59-46827A833F8A}"/>
              </a:ext>
            </a:extLst>
          </p:cNvPr>
          <p:cNvGrpSpPr/>
          <p:nvPr userDrawn="1"/>
        </p:nvGrpSpPr>
        <p:grpSpPr>
          <a:xfrm>
            <a:off x="270000" y="6336000"/>
            <a:ext cx="1332000" cy="360000"/>
            <a:chOff x="270000" y="6480003"/>
            <a:chExt cx="1152000" cy="316371"/>
          </a:xfrm>
        </p:grpSpPr>
        <p:pic>
          <p:nvPicPr>
            <p:cNvPr id="19" name="Grafik 18">
              <a:extLst>
                <a:ext uri="{FF2B5EF4-FFF2-40B4-BE49-F238E27FC236}">
                  <a16:creationId xmlns:a16="http://schemas.microsoft.com/office/drawing/2014/main" id="{095FAE18-5AB5-4109-BDE1-E733B3D53A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20" name="Grafik 19">
              <a:extLst>
                <a:ext uri="{FF2B5EF4-FFF2-40B4-BE49-F238E27FC236}">
                  <a16:creationId xmlns:a16="http://schemas.microsoft.com/office/drawing/2014/main" id="{6E56E2BC-3F11-4623-98CF-B3151BB96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28153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folie mit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98DAB-9DC9-4DF8-AB05-A10D38E55298}"/>
              </a:ext>
            </a:extLst>
          </p:cNvPr>
          <p:cNvSpPr>
            <a:spLocks noGrp="1"/>
          </p:cNvSpPr>
          <p:nvPr>
            <p:ph type="title"/>
          </p:nvPr>
        </p:nvSpPr>
        <p:spPr>
          <a:xfrm>
            <a:off x="270003" y="270004"/>
            <a:ext cx="11706100" cy="500467"/>
          </a:xfrm>
        </p:spPr>
        <p:txBody>
          <a:bodyPr/>
          <a:lstStyle/>
          <a:p>
            <a:r>
              <a:rPr lang="de-DE"/>
              <a:t>Titelmasterformat durch Klicken bearbeiten</a:t>
            </a:r>
            <a:endParaRPr lang="de-CH" dirty="0"/>
          </a:p>
        </p:txBody>
      </p:sp>
      <p:sp>
        <p:nvSpPr>
          <p:cNvPr id="3" name="Inhaltsplatzhalter 2">
            <a:extLst>
              <a:ext uri="{FF2B5EF4-FFF2-40B4-BE49-F238E27FC236}">
                <a16:creationId xmlns:a16="http://schemas.microsoft.com/office/drawing/2014/main" id="{86ACFDBA-96C4-4673-A937-8589F22C9FB4}"/>
              </a:ext>
            </a:extLst>
          </p:cNvPr>
          <p:cNvSpPr>
            <a:spLocks noGrp="1"/>
          </p:cNvSpPr>
          <p:nvPr>
            <p:ph idx="1" hasCustomPrompt="1"/>
          </p:nvPr>
        </p:nvSpPr>
        <p:spPr>
          <a:xfrm>
            <a:off x="296335" y="1075272"/>
            <a:ext cx="11686117" cy="5167553"/>
          </a:xfrm>
        </p:spPr>
        <p:txBody>
          <a:bodyPr/>
          <a:lstStyle>
            <a:lvl1pPr marL="0" indent="0">
              <a:buNone/>
              <a:defRPr/>
            </a:lvl1pPr>
          </a:lstStyle>
          <a:p>
            <a:pPr lvl="0"/>
            <a:r>
              <a:rPr lang="de-DE" dirty="0"/>
              <a:t>Grafik einfügen</a:t>
            </a:r>
          </a:p>
        </p:txBody>
      </p:sp>
      <p:sp>
        <p:nvSpPr>
          <p:cNvPr id="6" name="Foliennummernplatzhalter 5">
            <a:extLst>
              <a:ext uri="{FF2B5EF4-FFF2-40B4-BE49-F238E27FC236}">
                <a16:creationId xmlns:a16="http://schemas.microsoft.com/office/drawing/2014/main" id="{C91B1032-F245-4E5B-9122-2C7DC9EC0BC6}"/>
              </a:ext>
            </a:extLst>
          </p:cNvPr>
          <p:cNvSpPr>
            <a:spLocks noGrp="1"/>
          </p:cNvSpPr>
          <p:nvPr>
            <p:ph type="sldNum" sz="quarter" idx="12"/>
          </p:nvPr>
        </p:nvSpPr>
        <p:spPr>
          <a:xfrm>
            <a:off x="9239251" y="6380215"/>
            <a:ext cx="2743200" cy="365125"/>
          </a:xfrm>
        </p:spPr>
        <p:txBody>
          <a:bodyPr/>
          <a:lstStyle>
            <a:lvl1pPr>
              <a:defRPr sz="700" b="1"/>
            </a:lvl1pPr>
          </a:lstStyle>
          <a:p>
            <a:fld id="{65942B0C-C8C6-4CA5-9669-BB39749E6C43}" type="slidenum">
              <a:rPr lang="de-CH" smtClean="0"/>
              <a:pPr/>
              <a:t>‹Nr.›</a:t>
            </a:fld>
            <a:endParaRPr lang="de-CH"/>
          </a:p>
        </p:txBody>
      </p:sp>
      <p:sp>
        <p:nvSpPr>
          <p:cNvPr id="15" name="Fußzeilenplatzhalter 4">
            <a:extLst>
              <a:ext uri="{FF2B5EF4-FFF2-40B4-BE49-F238E27FC236}">
                <a16:creationId xmlns:a16="http://schemas.microsoft.com/office/drawing/2014/main" id="{43CDA7A6-1DE7-4A5E-9AE8-A3AC103E63D0}"/>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6" name="Gruppieren 15">
            <a:extLst>
              <a:ext uri="{FF2B5EF4-FFF2-40B4-BE49-F238E27FC236}">
                <a16:creationId xmlns:a16="http://schemas.microsoft.com/office/drawing/2014/main" id="{D1904B67-BBD6-406C-AC0F-EF460B69EBE6}"/>
              </a:ext>
            </a:extLst>
          </p:cNvPr>
          <p:cNvGrpSpPr/>
          <p:nvPr userDrawn="1"/>
        </p:nvGrpSpPr>
        <p:grpSpPr>
          <a:xfrm>
            <a:off x="270000" y="6336000"/>
            <a:ext cx="1332000" cy="360000"/>
            <a:chOff x="270000" y="6480003"/>
            <a:chExt cx="1152000" cy="316371"/>
          </a:xfrm>
        </p:grpSpPr>
        <p:pic>
          <p:nvPicPr>
            <p:cNvPr id="17" name="Grafik 16">
              <a:extLst>
                <a:ext uri="{FF2B5EF4-FFF2-40B4-BE49-F238E27FC236}">
                  <a16:creationId xmlns:a16="http://schemas.microsoft.com/office/drawing/2014/main" id="{5ABA328F-150A-4D9F-BB80-91FDB46439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18" name="Grafik 17">
              <a:extLst>
                <a:ext uri="{FF2B5EF4-FFF2-40B4-BE49-F238E27FC236}">
                  <a16:creationId xmlns:a16="http://schemas.microsoft.com/office/drawing/2014/main" id="{E83E208E-E554-4C21-9F1C-FC7E0BC64E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116103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91B1032-F245-4E5B-9122-2C7DC9EC0BC6}"/>
              </a:ext>
            </a:extLst>
          </p:cNvPr>
          <p:cNvSpPr>
            <a:spLocks noGrp="1"/>
          </p:cNvSpPr>
          <p:nvPr>
            <p:ph type="sldNum" sz="quarter" idx="12"/>
          </p:nvPr>
        </p:nvSpPr>
        <p:spPr>
          <a:xfrm>
            <a:off x="9239251" y="6380215"/>
            <a:ext cx="2743200" cy="365125"/>
          </a:xfrm>
        </p:spPr>
        <p:txBody>
          <a:bodyPr/>
          <a:lstStyle>
            <a:lvl1pPr>
              <a:defRPr sz="700" b="1"/>
            </a:lvl1pPr>
          </a:lstStyle>
          <a:p>
            <a:fld id="{65942B0C-C8C6-4CA5-9669-BB39749E6C43}" type="slidenum">
              <a:rPr lang="de-CH" smtClean="0"/>
              <a:pPr/>
              <a:t>‹Nr.›</a:t>
            </a:fld>
            <a:endParaRPr lang="de-CH"/>
          </a:p>
        </p:txBody>
      </p:sp>
      <p:sp>
        <p:nvSpPr>
          <p:cNvPr id="5" name="Bildplatzhalter 4">
            <a:extLst>
              <a:ext uri="{FF2B5EF4-FFF2-40B4-BE49-F238E27FC236}">
                <a16:creationId xmlns:a16="http://schemas.microsoft.com/office/drawing/2014/main" id="{BC8E9539-770B-48D5-A18E-CBF116278116}"/>
              </a:ext>
            </a:extLst>
          </p:cNvPr>
          <p:cNvSpPr>
            <a:spLocks noGrp="1"/>
          </p:cNvSpPr>
          <p:nvPr>
            <p:ph type="pic" sz="quarter" idx="13" hasCustomPrompt="1"/>
          </p:nvPr>
        </p:nvSpPr>
        <p:spPr>
          <a:xfrm>
            <a:off x="0" y="16"/>
            <a:ext cx="12192000" cy="6219949"/>
          </a:xfrm>
        </p:spPr>
        <p:txBody>
          <a:bodyPr/>
          <a:lstStyle>
            <a:lvl1pPr marL="0" indent="0">
              <a:buNone/>
              <a:defRPr/>
            </a:lvl1pPr>
          </a:lstStyle>
          <a:p>
            <a:r>
              <a:rPr lang="de-CH" dirty="0"/>
              <a:t>Bild einfügen</a:t>
            </a:r>
          </a:p>
        </p:txBody>
      </p:sp>
      <p:sp>
        <p:nvSpPr>
          <p:cNvPr id="15" name="Fußzeilenplatzhalter 4">
            <a:extLst>
              <a:ext uri="{FF2B5EF4-FFF2-40B4-BE49-F238E27FC236}">
                <a16:creationId xmlns:a16="http://schemas.microsoft.com/office/drawing/2014/main" id="{45E7EB9C-DC26-45B5-A5A1-5341521D57BC}"/>
              </a:ext>
            </a:extLst>
          </p:cNvPr>
          <p:cNvSpPr>
            <a:spLocks noGrp="1"/>
          </p:cNvSpPr>
          <p:nvPr>
            <p:ph type="ftr" sz="quarter" idx="11"/>
          </p:nvPr>
        </p:nvSpPr>
        <p:spPr>
          <a:xfrm>
            <a:off x="1548010" y="6444016"/>
            <a:ext cx="1711751" cy="288001"/>
          </a:xfrm>
        </p:spPr>
        <p:txBody>
          <a:bodyPr/>
          <a:lstStyle>
            <a:lvl1pPr algn="l">
              <a:defRPr sz="700" b="1">
                <a:solidFill>
                  <a:srgbClr val="003A66"/>
                </a:solidFill>
              </a:defRPr>
            </a:lvl1pPr>
          </a:lstStyle>
          <a:p>
            <a:r>
              <a:rPr lang="de-DE"/>
              <a:t>Universitäres Bauchzentrum Basel</a:t>
            </a:r>
          </a:p>
          <a:p>
            <a:endParaRPr lang="de-CH" dirty="0"/>
          </a:p>
        </p:txBody>
      </p:sp>
      <p:grpSp>
        <p:nvGrpSpPr>
          <p:cNvPr id="16" name="Gruppieren 15">
            <a:extLst>
              <a:ext uri="{FF2B5EF4-FFF2-40B4-BE49-F238E27FC236}">
                <a16:creationId xmlns:a16="http://schemas.microsoft.com/office/drawing/2014/main" id="{B1BAFEA2-3DE0-4D9C-A435-FC2C5FB4D037}"/>
              </a:ext>
            </a:extLst>
          </p:cNvPr>
          <p:cNvGrpSpPr/>
          <p:nvPr userDrawn="1"/>
        </p:nvGrpSpPr>
        <p:grpSpPr>
          <a:xfrm>
            <a:off x="270000" y="6336000"/>
            <a:ext cx="1332000" cy="360000"/>
            <a:chOff x="270000" y="6480003"/>
            <a:chExt cx="1152000" cy="316371"/>
          </a:xfrm>
        </p:grpSpPr>
        <p:pic>
          <p:nvPicPr>
            <p:cNvPr id="17" name="Grafik 16">
              <a:extLst>
                <a:ext uri="{FF2B5EF4-FFF2-40B4-BE49-F238E27FC236}">
                  <a16:creationId xmlns:a16="http://schemas.microsoft.com/office/drawing/2014/main" id="{13C6EBE4-0A17-4CC3-96A7-EE42E34A49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000" y="6480003"/>
              <a:ext cx="419279" cy="316371"/>
            </a:xfrm>
            <a:prstGeom prst="rect">
              <a:avLst/>
            </a:prstGeom>
          </p:spPr>
        </p:pic>
        <p:pic>
          <p:nvPicPr>
            <p:cNvPr id="18" name="Grafik 17">
              <a:extLst>
                <a:ext uri="{FF2B5EF4-FFF2-40B4-BE49-F238E27FC236}">
                  <a16:creationId xmlns:a16="http://schemas.microsoft.com/office/drawing/2014/main" id="{4E126CD7-3018-41D4-A665-32ED785412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56"/>
            <a:stretch/>
          </p:blipFill>
          <p:spPr>
            <a:xfrm>
              <a:off x="689279" y="6480003"/>
              <a:ext cx="732721" cy="249206"/>
            </a:xfrm>
            <a:prstGeom prst="rect">
              <a:avLst/>
            </a:prstGeom>
          </p:spPr>
        </p:pic>
      </p:grpSp>
    </p:spTree>
    <p:extLst>
      <p:ext uri="{BB962C8B-B14F-4D97-AF65-F5344CB8AC3E}">
        <p14:creationId xmlns:p14="http://schemas.microsoft.com/office/powerpoint/2010/main" val="216469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1ED317-9B09-4CAD-882A-17CA6F026230}"/>
              </a:ext>
            </a:extLst>
          </p:cNvPr>
          <p:cNvSpPr>
            <a:spLocks noGrp="1"/>
          </p:cNvSpPr>
          <p:nvPr>
            <p:ph type="title"/>
          </p:nvPr>
        </p:nvSpPr>
        <p:spPr>
          <a:xfrm>
            <a:off x="209551" y="288495"/>
            <a:ext cx="11772900" cy="490438"/>
          </a:xfrm>
          <a:prstGeom prst="rect">
            <a:avLst/>
          </a:prstGeom>
        </p:spPr>
        <p:txBody>
          <a:bodyPr vert="horz" lIns="91440" tIns="45720" rIns="91440" bIns="45720" rtlCol="0" anchor="t">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5BE38898-8E62-48C1-AFA8-0F48B407EFD5}"/>
              </a:ext>
            </a:extLst>
          </p:cNvPr>
          <p:cNvSpPr>
            <a:spLocks noGrp="1"/>
          </p:cNvSpPr>
          <p:nvPr>
            <p:ph type="body" idx="1"/>
          </p:nvPr>
        </p:nvSpPr>
        <p:spPr>
          <a:xfrm>
            <a:off x="209551" y="999067"/>
            <a:ext cx="11772900" cy="5240866"/>
          </a:xfrm>
          <a:prstGeom prst="rect">
            <a:avLst/>
          </a:prstGeom>
        </p:spPr>
        <p:txBody>
          <a:bodyPr vert="horz" lIns="91440" tIns="45720" rIns="91440" bIns="45720" rtlCol="0">
            <a:normAutofit/>
          </a:bodyPr>
          <a:lstStyle/>
          <a:p>
            <a:pPr lvl="0"/>
            <a:r>
              <a:rPr lang="de-DE" dirty="0"/>
              <a:t>Text normal</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id="{21B3FC12-35E1-4BB6-B82D-44C13ABBBB24}"/>
              </a:ext>
            </a:extLst>
          </p:cNvPr>
          <p:cNvSpPr>
            <a:spLocks noGrp="1"/>
          </p:cNvSpPr>
          <p:nvPr>
            <p:ph type="dt" sz="half" idx="2"/>
          </p:nvPr>
        </p:nvSpPr>
        <p:spPr>
          <a:xfrm>
            <a:off x="354411" y="6356366"/>
            <a:ext cx="2743200" cy="365125"/>
          </a:xfrm>
          <a:prstGeom prst="rect">
            <a:avLst/>
          </a:prstGeom>
        </p:spPr>
        <p:txBody>
          <a:bodyPr vert="horz" lIns="91440" tIns="45720" rIns="91440" bIns="45720" rtlCol="0" anchor="ctr"/>
          <a:lstStyle>
            <a:lvl1pPr algn="l">
              <a:defRPr sz="1200">
                <a:solidFill>
                  <a:srgbClr val="003A66"/>
                </a:solidFill>
              </a:defRPr>
            </a:lvl1pPr>
          </a:lstStyle>
          <a:p>
            <a:r>
              <a:rPr lang="de-DE"/>
              <a:t>19.11.2018</a:t>
            </a:r>
            <a:endParaRPr lang="de-CH" dirty="0"/>
          </a:p>
        </p:txBody>
      </p:sp>
      <p:sp>
        <p:nvSpPr>
          <p:cNvPr id="5" name="Fußzeilenplatzhalter 4">
            <a:extLst>
              <a:ext uri="{FF2B5EF4-FFF2-40B4-BE49-F238E27FC236}">
                <a16:creationId xmlns:a16="http://schemas.microsoft.com/office/drawing/2014/main" id="{5EFB01D3-2E27-49C4-B5EB-D85ED5DC09E1}"/>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Universitäres Bauchzentrum Basel </a:t>
            </a:r>
          </a:p>
        </p:txBody>
      </p:sp>
      <p:sp>
        <p:nvSpPr>
          <p:cNvPr id="6" name="Foliennummernplatzhalter 5">
            <a:extLst>
              <a:ext uri="{FF2B5EF4-FFF2-40B4-BE49-F238E27FC236}">
                <a16:creationId xmlns:a16="http://schemas.microsoft.com/office/drawing/2014/main" id="{F006BEF3-65DF-445B-8A76-511282BF6498}"/>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rgbClr val="003A66"/>
                </a:solidFill>
              </a:defRPr>
            </a:lvl1pPr>
          </a:lstStyle>
          <a:p>
            <a:fld id="{65942B0C-C8C6-4CA5-9669-BB39749E6C43}" type="slidenum">
              <a:rPr lang="de-CH" smtClean="0"/>
              <a:pPr/>
              <a:t>‹Nr.›</a:t>
            </a:fld>
            <a:endParaRPr lang="de-CH"/>
          </a:p>
        </p:txBody>
      </p:sp>
    </p:spTree>
    <p:extLst>
      <p:ext uri="{BB962C8B-B14F-4D97-AF65-F5344CB8AC3E}">
        <p14:creationId xmlns:p14="http://schemas.microsoft.com/office/powerpoint/2010/main" val="2158204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2" r:id="rId5"/>
    <p:sldLayoutId id="2147483663" r:id="rId6"/>
    <p:sldLayoutId id="2147483664" r:id="rId7"/>
    <p:sldLayoutId id="2147483665" r:id="rId8"/>
    <p:sldLayoutId id="2147483666" r:id="rId9"/>
  </p:sldLayoutIdLst>
  <p:hf hdr="0"/>
  <p:txStyles>
    <p:titleStyle>
      <a:lvl1pPr algn="l" defTabSz="914400" rtl="0" eaLnBrk="1" latinLnBrk="0" hangingPunct="1">
        <a:lnSpc>
          <a:spcPts val="3400"/>
        </a:lnSpc>
        <a:spcBef>
          <a:spcPct val="0"/>
        </a:spcBef>
        <a:buNone/>
        <a:defRPr sz="3200" b="0" kern="1200">
          <a:solidFill>
            <a:srgbClr val="003A66"/>
          </a:solidFill>
          <a:latin typeface="+mj-lt"/>
          <a:ea typeface="+mj-ea"/>
          <a:cs typeface="+mj-cs"/>
        </a:defRPr>
      </a:lvl1pPr>
    </p:titleStyle>
    <p:bodyStyle>
      <a:lvl1pPr marL="252000" indent="-252000" algn="l" defTabSz="914400" rtl="0" eaLnBrk="1" latinLnBrk="0" hangingPunct="1">
        <a:lnSpc>
          <a:spcPts val="2400"/>
        </a:lnSpc>
        <a:spcBef>
          <a:spcPts val="0"/>
        </a:spcBef>
        <a:spcAft>
          <a:spcPts val="600"/>
        </a:spcAft>
        <a:buFont typeface="Tahoma" panose="020B0604030504040204" pitchFamily="34" charset="0"/>
        <a:buChar char="•"/>
        <a:defRPr sz="1800" b="0" kern="1200">
          <a:solidFill>
            <a:srgbClr val="003A66"/>
          </a:solidFill>
          <a:latin typeface="+mn-lt"/>
          <a:ea typeface="+mn-ea"/>
          <a:cs typeface="+mn-cs"/>
        </a:defRPr>
      </a:lvl1pPr>
      <a:lvl2pPr marL="630238" indent="-363538" algn="l" defTabSz="914400" rtl="0" eaLnBrk="1" latinLnBrk="0" hangingPunct="1">
        <a:lnSpc>
          <a:spcPts val="2400"/>
        </a:lnSpc>
        <a:spcBef>
          <a:spcPts val="0"/>
        </a:spcBef>
        <a:buFont typeface="Symbol" panose="05050102010706020507" pitchFamily="18" charset="2"/>
        <a:buChar char="-"/>
        <a:defRPr sz="1800" b="0" kern="1200">
          <a:solidFill>
            <a:srgbClr val="003A66"/>
          </a:solidFill>
          <a:latin typeface="+mn-lt"/>
          <a:ea typeface="+mn-ea"/>
          <a:cs typeface="+mn-cs"/>
        </a:defRPr>
      </a:lvl2pPr>
      <a:lvl3pPr marL="982663" indent="-352425" algn="l" defTabSz="914400" rtl="0" eaLnBrk="1" latinLnBrk="0" hangingPunct="1">
        <a:lnSpc>
          <a:spcPct val="90000"/>
        </a:lnSpc>
        <a:spcBef>
          <a:spcPts val="500"/>
        </a:spcBef>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safetravel.ch/"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swisstph.c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4A67904-CDFC-4BBC-887B-F3825DDCA5BC}"/>
              </a:ext>
            </a:extLst>
          </p:cNvPr>
          <p:cNvSpPr>
            <a:spLocks noGrp="1"/>
          </p:cNvSpPr>
          <p:nvPr>
            <p:ph type="sldNum" sz="quarter" idx="12"/>
          </p:nvPr>
        </p:nvSpPr>
        <p:spPr/>
        <p:txBody>
          <a:bodyPr/>
          <a:lstStyle/>
          <a:p>
            <a:fld id="{65942B0C-C8C6-4CA5-9669-BB39749E6C43}" type="slidenum">
              <a:rPr lang="de-CH" smtClean="0"/>
              <a:pPr/>
              <a:t>1</a:t>
            </a:fld>
            <a:endParaRPr lang="de-CH"/>
          </a:p>
        </p:txBody>
      </p:sp>
      <p:sp>
        <p:nvSpPr>
          <p:cNvPr id="4" name="Fußzeilenplatzhalter 3">
            <a:extLst>
              <a:ext uri="{FF2B5EF4-FFF2-40B4-BE49-F238E27FC236}">
                <a16:creationId xmlns:a16="http://schemas.microsoft.com/office/drawing/2014/main" id="{34065E72-9B94-4263-8C3C-87A2E1F981F9}"/>
              </a:ext>
            </a:extLst>
          </p:cNvPr>
          <p:cNvSpPr>
            <a:spLocks noGrp="1"/>
          </p:cNvSpPr>
          <p:nvPr>
            <p:ph type="ftr" sz="quarter" idx="11"/>
          </p:nvPr>
        </p:nvSpPr>
        <p:spPr/>
        <p:txBody>
          <a:bodyPr/>
          <a:lstStyle/>
          <a:p>
            <a:r>
              <a:rPr lang="de-DE"/>
              <a:t>Universitäres Bauchzentrum Basel</a:t>
            </a:r>
          </a:p>
          <a:p>
            <a:endParaRPr lang="de-CH" dirty="0"/>
          </a:p>
        </p:txBody>
      </p:sp>
      <p:pic>
        <p:nvPicPr>
          <p:cNvPr id="1026" name="Picture 2" descr="Palmenstrand und Meer auf einer einsamen Insel in den Tropen">
            <a:extLst>
              <a:ext uri="{FF2B5EF4-FFF2-40B4-BE49-F238E27FC236}">
                <a16:creationId xmlns:a16="http://schemas.microsoft.com/office/drawing/2014/main" id="{292C1AF8-158C-4863-B589-AFA736111A2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032" b="13032"/>
          <a:stretch>
            <a:fillRect/>
          </a:stretch>
        </p:blipFill>
        <p:spPr bwMode="auto">
          <a:xfrm>
            <a:off x="4061255" y="3331818"/>
            <a:ext cx="4193059" cy="25805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to">
            <a:extLst>
              <a:ext uri="{FF2B5EF4-FFF2-40B4-BE49-F238E27FC236}">
                <a16:creationId xmlns:a16="http://schemas.microsoft.com/office/drawing/2014/main" id="{CB448170-6199-47C5-B6F9-5FCBB79E3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87344" cy="336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SWISS Boeing 777-300ER">
            <a:extLst>
              <a:ext uri="{FF2B5EF4-FFF2-40B4-BE49-F238E27FC236}">
                <a16:creationId xmlns:a16="http://schemas.microsoft.com/office/drawing/2014/main" id="{31A52BA2-42BB-4170-9C70-F1C89FF4D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344" y="0"/>
            <a:ext cx="4876800" cy="33318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kifahren: Bretter, die die Welt bewegen - [GEOLINO]">
            <a:extLst>
              <a:ext uri="{FF2B5EF4-FFF2-40B4-BE49-F238E27FC236}">
                <a16:creationId xmlns:a16="http://schemas.microsoft.com/office/drawing/2014/main" id="{234004E6-4207-4EA1-9EA9-AEE467BC9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5800"/>
            <a:ext cx="4283676" cy="25125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1 mistakes to avoid on your first scuba trip | Condé Nast Traveller India">
            <a:extLst>
              <a:ext uri="{FF2B5EF4-FFF2-40B4-BE49-F238E27FC236}">
                <a16:creationId xmlns:a16="http://schemas.microsoft.com/office/drawing/2014/main" id="{6CA06784-B788-4D8A-8164-FE02E1157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3081" y="3331818"/>
            <a:ext cx="4118919" cy="25805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n Instrument wirkt besser als viele Medikamente - FOCUS online">
            <a:extLst>
              <a:ext uri="{FF2B5EF4-FFF2-40B4-BE49-F238E27FC236}">
                <a16:creationId xmlns:a16="http://schemas.microsoft.com/office/drawing/2014/main" id="{2C99D5E5-841D-472B-B51E-9AE7062F2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4144" y="0"/>
            <a:ext cx="2327856" cy="12933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Yoga &amp; Meditation - Genieße Zeit für Dich!">
            <a:extLst>
              <a:ext uri="{FF2B5EF4-FFF2-40B4-BE49-F238E27FC236}">
                <a16:creationId xmlns:a16="http://schemas.microsoft.com/office/drawing/2014/main" id="{18D21F83-D40D-4DAB-B28D-C3A7AEAB95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4143" y="1293341"/>
            <a:ext cx="2327855" cy="203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6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D2791-38F4-4885-851C-1F854F53C6F0}"/>
              </a:ext>
            </a:extLst>
          </p:cNvPr>
          <p:cNvSpPr>
            <a:spLocks noGrp="1"/>
          </p:cNvSpPr>
          <p:nvPr>
            <p:ph type="title"/>
          </p:nvPr>
        </p:nvSpPr>
        <p:spPr/>
        <p:txBody>
          <a:bodyPr>
            <a:normAutofit fontScale="90000"/>
          </a:bodyPr>
          <a:lstStyle/>
          <a:p>
            <a:r>
              <a:rPr lang="de-CH" dirty="0"/>
              <a:t>Infektionen vor Ort</a:t>
            </a:r>
          </a:p>
        </p:txBody>
      </p:sp>
      <p:sp>
        <p:nvSpPr>
          <p:cNvPr id="3" name="Inhaltsplatzhalter 2">
            <a:extLst>
              <a:ext uri="{FF2B5EF4-FFF2-40B4-BE49-F238E27FC236}">
                <a16:creationId xmlns:a16="http://schemas.microsoft.com/office/drawing/2014/main" id="{750F40E9-229F-44B0-A8B3-32B1C8FF6AEC}"/>
              </a:ext>
            </a:extLst>
          </p:cNvPr>
          <p:cNvSpPr>
            <a:spLocks noGrp="1"/>
          </p:cNvSpPr>
          <p:nvPr>
            <p:ph idx="1"/>
          </p:nvPr>
        </p:nvSpPr>
        <p:spPr/>
        <p:txBody>
          <a:bodyPr/>
          <a:lstStyle/>
          <a:p>
            <a:r>
              <a:rPr lang="de-CH" dirty="0"/>
              <a:t>IBD-Patienten haben ein erhöhtes Risiko für Infektionen. </a:t>
            </a:r>
            <a:br>
              <a:rPr lang="de-CH" dirty="0"/>
            </a:br>
            <a:r>
              <a:rPr lang="de-CH" dirty="0"/>
              <a:t>Die </a:t>
            </a:r>
            <a:r>
              <a:rPr lang="de-CH" b="1" dirty="0"/>
              <a:t>häufigste ist die </a:t>
            </a:r>
            <a:r>
              <a:rPr lang="de-CH" b="1" dirty="0" err="1"/>
              <a:t>Reisediarrhoe</a:t>
            </a:r>
            <a:endParaRPr lang="de-CH" b="1" dirty="0"/>
          </a:p>
          <a:p>
            <a:pPr lvl="1"/>
            <a:r>
              <a:rPr lang="de-CH" dirty="0"/>
              <a:t>32% Diarrhoe-Episode währen der Reise</a:t>
            </a:r>
            <a:br>
              <a:rPr lang="de-CH" dirty="0"/>
            </a:br>
            <a:r>
              <a:rPr lang="de-CH" dirty="0"/>
              <a:t>28% davon waren durch eine infektiöse Enteritis verursacht.</a:t>
            </a:r>
          </a:p>
          <a:p>
            <a:pPr lvl="1"/>
            <a:r>
              <a:rPr lang="de-CH" dirty="0"/>
              <a:t>5% mussten einen Arzt vor Ort aufsuchen.</a:t>
            </a:r>
          </a:p>
          <a:p>
            <a:pPr lvl="1"/>
            <a:endParaRPr lang="de-CH" dirty="0"/>
          </a:p>
          <a:p>
            <a:pPr lvl="1"/>
            <a:endParaRPr lang="de-CH" dirty="0"/>
          </a:p>
          <a:p>
            <a:pPr marL="266700" lvl="1" indent="0">
              <a:buNone/>
            </a:pPr>
            <a:endParaRPr lang="de-CH" dirty="0"/>
          </a:p>
          <a:p>
            <a:endParaRPr lang="de-CH" dirty="0"/>
          </a:p>
        </p:txBody>
      </p:sp>
      <p:sp>
        <p:nvSpPr>
          <p:cNvPr id="4" name="Fußzeilenplatzhalter 3">
            <a:extLst>
              <a:ext uri="{FF2B5EF4-FFF2-40B4-BE49-F238E27FC236}">
                <a16:creationId xmlns:a16="http://schemas.microsoft.com/office/drawing/2014/main" id="{72C805CB-58E6-493D-B504-7CF7A5080A37}"/>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3DD33AD0-7A6F-4B11-8E4C-66ABF6C5EC20}"/>
              </a:ext>
            </a:extLst>
          </p:cNvPr>
          <p:cNvSpPr>
            <a:spLocks noGrp="1"/>
          </p:cNvSpPr>
          <p:nvPr>
            <p:ph type="sldNum" sz="quarter" idx="12"/>
          </p:nvPr>
        </p:nvSpPr>
        <p:spPr/>
        <p:txBody>
          <a:bodyPr/>
          <a:lstStyle/>
          <a:p>
            <a:fld id="{65942B0C-C8C6-4CA5-9669-BB39749E6C43}" type="slidenum">
              <a:rPr lang="de-CH" smtClean="0"/>
              <a:pPr/>
              <a:t>10</a:t>
            </a:fld>
            <a:endParaRPr lang="de-CH" dirty="0"/>
          </a:p>
        </p:txBody>
      </p:sp>
      <p:pic>
        <p:nvPicPr>
          <p:cNvPr id="4098" name="Picture 2" descr="Montezuma's Revenge : The Most Likely Places to Get Diarrhea - The Travel  Insider">
            <a:extLst>
              <a:ext uri="{FF2B5EF4-FFF2-40B4-BE49-F238E27FC236}">
                <a16:creationId xmlns:a16="http://schemas.microsoft.com/office/drawing/2014/main" id="{933D8D6E-157A-4418-99E4-D21613029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50" y="247629"/>
            <a:ext cx="30956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aveler's Diarrhea: What It Is, How To Avoid It, and How to Get Rid of It">
            <a:extLst>
              <a:ext uri="{FF2B5EF4-FFF2-40B4-BE49-F238E27FC236}">
                <a16:creationId xmlns:a16="http://schemas.microsoft.com/office/drawing/2014/main" id="{D386DB6E-C5B7-4721-BFF8-F5FBA19CD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77" y="3232153"/>
            <a:ext cx="4499472" cy="226144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E28FCF2-8862-4C0C-A3A9-0A1B9B280A35}"/>
              </a:ext>
            </a:extLst>
          </p:cNvPr>
          <p:cNvSpPr txBox="1"/>
          <p:nvPr/>
        </p:nvSpPr>
        <p:spPr>
          <a:xfrm>
            <a:off x="5419540" y="3232153"/>
            <a:ext cx="6562911" cy="2031325"/>
          </a:xfrm>
          <a:prstGeom prst="rect">
            <a:avLst/>
          </a:prstGeom>
          <a:noFill/>
        </p:spPr>
        <p:txBody>
          <a:bodyPr wrap="square" rtlCol="0">
            <a:spAutoFit/>
          </a:bodyPr>
          <a:lstStyle/>
          <a:p>
            <a:r>
              <a:rPr lang="de-CH" dirty="0">
                <a:solidFill>
                  <a:schemeClr val="accent1"/>
                </a:solidFill>
              </a:rPr>
              <a:t>• </a:t>
            </a:r>
            <a:r>
              <a:rPr lang="de-CH" b="1" dirty="0">
                <a:solidFill>
                  <a:schemeClr val="accent1"/>
                </a:solidFill>
              </a:rPr>
              <a:t>Wasser</a:t>
            </a:r>
            <a:r>
              <a:rPr lang="de-CH" dirty="0">
                <a:solidFill>
                  <a:schemeClr val="accent1"/>
                </a:solidFill>
              </a:rPr>
              <a:t> aus original </a:t>
            </a:r>
            <a:r>
              <a:rPr lang="de-CH" b="1" dirty="0">
                <a:solidFill>
                  <a:schemeClr val="accent1"/>
                </a:solidFill>
              </a:rPr>
              <a:t>verschlossenen Flaschen</a:t>
            </a:r>
            <a:r>
              <a:rPr lang="de-CH" dirty="0">
                <a:solidFill>
                  <a:schemeClr val="accent1"/>
                </a:solidFill>
              </a:rPr>
              <a:t>. </a:t>
            </a:r>
          </a:p>
          <a:p>
            <a:r>
              <a:rPr lang="de-CH" dirty="0">
                <a:solidFill>
                  <a:schemeClr val="accent1"/>
                </a:solidFill>
              </a:rPr>
              <a:t>• </a:t>
            </a:r>
            <a:r>
              <a:rPr lang="de-CH" b="1" dirty="0">
                <a:solidFill>
                  <a:schemeClr val="accent1"/>
                </a:solidFill>
              </a:rPr>
              <a:t>Meiden Sie Speiseeis und Eiswürfel</a:t>
            </a:r>
            <a:r>
              <a:rPr lang="de-CH" dirty="0">
                <a:solidFill>
                  <a:schemeClr val="accent1"/>
                </a:solidFill>
              </a:rPr>
              <a:t>. </a:t>
            </a:r>
          </a:p>
          <a:p>
            <a:r>
              <a:rPr lang="de-CH" dirty="0">
                <a:solidFill>
                  <a:schemeClr val="accent1"/>
                </a:solidFill>
              </a:rPr>
              <a:t>• Verzichten Sie auf Salat und essen Sie nur Obst und rohes Gemüse, das Sie vor dem Verzehr selber schälen können. </a:t>
            </a:r>
          </a:p>
          <a:p>
            <a:r>
              <a:rPr lang="de-CH" dirty="0">
                <a:solidFill>
                  <a:schemeClr val="accent1"/>
                </a:solidFill>
              </a:rPr>
              <a:t>• </a:t>
            </a:r>
            <a:r>
              <a:rPr lang="de-CH" b="1" dirty="0">
                <a:solidFill>
                  <a:schemeClr val="accent1"/>
                </a:solidFill>
              </a:rPr>
              <a:t>Verzichten Sie auf rohe Speisen </a:t>
            </a:r>
            <a:r>
              <a:rPr lang="de-CH" dirty="0">
                <a:solidFill>
                  <a:schemeClr val="accent1"/>
                </a:solidFill>
              </a:rPr>
              <a:t>wie Sushi, Tiramisu etc..</a:t>
            </a:r>
          </a:p>
          <a:p>
            <a:r>
              <a:rPr lang="de-CH" dirty="0">
                <a:solidFill>
                  <a:schemeClr val="accent1"/>
                </a:solidFill>
              </a:rPr>
              <a:t>• Verwenden Sie auch zum Zähneputzen kein Leitungswasser. </a:t>
            </a:r>
          </a:p>
          <a:p>
            <a:r>
              <a:rPr lang="de-CH" dirty="0">
                <a:solidFill>
                  <a:schemeClr val="accent1"/>
                </a:solidFill>
              </a:rPr>
              <a:t>• </a:t>
            </a:r>
            <a:r>
              <a:rPr lang="de-CH" b="1" dirty="0">
                <a:solidFill>
                  <a:schemeClr val="accent1"/>
                </a:solidFill>
              </a:rPr>
              <a:t>Händehygiene!</a:t>
            </a:r>
          </a:p>
        </p:txBody>
      </p:sp>
      <p:sp>
        <p:nvSpPr>
          <p:cNvPr id="7" name="Textfeld 6">
            <a:extLst>
              <a:ext uri="{FF2B5EF4-FFF2-40B4-BE49-F238E27FC236}">
                <a16:creationId xmlns:a16="http://schemas.microsoft.com/office/drawing/2014/main" id="{D35592B0-A97E-48F1-A2FE-A825BF02DAB2}"/>
              </a:ext>
            </a:extLst>
          </p:cNvPr>
          <p:cNvSpPr txBox="1"/>
          <p:nvPr/>
        </p:nvSpPr>
        <p:spPr>
          <a:xfrm>
            <a:off x="8932241" y="6485796"/>
            <a:ext cx="2884516" cy="246221"/>
          </a:xfrm>
          <a:prstGeom prst="rect">
            <a:avLst/>
          </a:prstGeom>
          <a:noFill/>
        </p:spPr>
        <p:txBody>
          <a:bodyPr wrap="square" rtlCol="0">
            <a:spAutoFit/>
          </a:bodyPr>
          <a:lstStyle/>
          <a:p>
            <a:r>
              <a:rPr lang="de-CH" sz="1000" dirty="0" err="1">
                <a:solidFill>
                  <a:schemeClr val="accent1"/>
                </a:solidFill>
              </a:rPr>
              <a:t>Inflamm</a:t>
            </a:r>
            <a:r>
              <a:rPr lang="de-CH" sz="1000" dirty="0">
                <a:solidFill>
                  <a:schemeClr val="accent1"/>
                </a:solidFill>
              </a:rPr>
              <a:t> </a:t>
            </a:r>
            <a:r>
              <a:rPr lang="de-CH" sz="1000" dirty="0" err="1">
                <a:solidFill>
                  <a:schemeClr val="accent1"/>
                </a:solidFill>
              </a:rPr>
              <a:t>Bowel</a:t>
            </a:r>
            <a:r>
              <a:rPr lang="de-CH" sz="1000" dirty="0">
                <a:solidFill>
                  <a:schemeClr val="accent1"/>
                </a:solidFill>
              </a:rPr>
              <a:t> Dis. 2012 Nov;18(11):2079-85</a:t>
            </a:r>
          </a:p>
        </p:txBody>
      </p:sp>
    </p:spTree>
    <p:extLst>
      <p:ext uri="{BB962C8B-B14F-4D97-AF65-F5344CB8AC3E}">
        <p14:creationId xmlns:p14="http://schemas.microsoft.com/office/powerpoint/2010/main" val="24774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Medizinische Strukturen vor Ort</a:t>
            </a:r>
            <a:br>
              <a:rPr lang="de-CH" dirty="0"/>
            </a:br>
            <a:endParaRPr lang="de-CH" dirty="0"/>
          </a:p>
        </p:txBody>
      </p:sp>
      <p:sp>
        <p:nvSpPr>
          <p:cNvPr id="3" name="Inhaltsplatzhalter 2"/>
          <p:cNvSpPr>
            <a:spLocks noGrp="1"/>
          </p:cNvSpPr>
          <p:nvPr>
            <p:ph idx="1"/>
          </p:nvPr>
        </p:nvSpPr>
        <p:spPr/>
        <p:txBody>
          <a:bodyPr/>
          <a:lstStyle/>
          <a:p>
            <a:endParaRPr lang="de-CH" dirty="0"/>
          </a:p>
          <a:p>
            <a:endParaRPr lang="de-CH" dirty="0"/>
          </a:p>
          <a:p>
            <a:endParaRPr lang="de-CH" dirty="0"/>
          </a:p>
          <a:p>
            <a:r>
              <a:rPr lang="de-CH" b="1" dirty="0"/>
              <a:t>Informieren Sie sich, besonders bei exotischen Zielen</a:t>
            </a:r>
            <a:r>
              <a:rPr lang="de-CH" dirty="0"/>
              <a:t>, über die </a:t>
            </a:r>
            <a:r>
              <a:rPr lang="de-CH" b="1" dirty="0"/>
              <a:t>vor Ort vorhandenen medizinischen Strukturen</a:t>
            </a:r>
            <a:r>
              <a:rPr lang="de-CH" dirty="0"/>
              <a:t>: Wo gibt es Ärzte, Spezialisten, Apotheken? Auf den Internetseiten des Eidgenössischen </a:t>
            </a:r>
            <a:r>
              <a:rPr lang="de-CH" b="1" dirty="0"/>
              <a:t>Departement für Auswärtige Angelegenheiten EDA </a:t>
            </a:r>
            <a:r>
              <a:rPr lang="de-CH" dirty="0"/>
              <a:t>erhalten Sie dazu wichtige Informationen.</a:t>
            </a:r>
          </a:p>
          <a:p>
            <a:endParaRPr lang="de-CH" dirty="0"/>
          </a:p>
          <a:p>
            <a:r>
              <a:rPr lang="de-CH" dirty="0"/>
              <a:t>In vielen Reisegebieten ist es möglich, dass ein Arzt direkt ins Hotel kommt. Einige grosse Hotels verfügen sogar über einen Arzt im Haus; auch auf vielen Kreuzfahrtschiffen ist ein Arzt dabei. Diese haben aber einen sehr unterschiedlichen Erfahrungsschatz und vielleicht erst selten Patienten mit Morbus Crohn oder Colitis </a:t>
            </a:r>
            <a:r>
              <a:rPr lang="de-CH" dirty="0" err="1"/>
              <a:t>ulcerosa</a:t>
            </a:r>
            <a:r>
              <a:rPr lang="de-CH" dirty="0"/>
              <a:t> behandelt. Im Süden und in Ländern mit niedrigerem ökonomischem Standard treten CED bei der einheimischen Bevölkerung seltener auf. Gehen Sie daher besser nicht davon aus, dass jeder Arzt in Ihrem Reiseland Erfahrung mit CED hat. Recherchieren Sie im Vorfeld nach CED-Spezialisten in der Nähe Ihres Urlaubsorts.</a:t>
            </a:r>
          </a:p>
          <a:p>
            <a:endParaRPr lang="de-CH" dirty="0"/>
          </a:p>
        </p:txBody>
      </p:sp>
      <p:sp>
        <p:nvSpPr>
          <p:cNvPr id="4" name="Fußzeilenplatzhalter 3"/>
          <p:cNvSpPr>
            <a:spLocks noGrp="1"/>
          </p:cNvSpPr>
          <p:nvPr>
            <p:ph type="ftr" sz="quarter" idx="11"/>
          </p:nvPr>
        </p:nvSpPr>
        <p:spPr/>
        <p:txBody>
          <a:bodyPr/>
          <a:lstStyle/>
          <a:p>
            <a:r>
              <a:rPr lang="de-DE"/>
              <a:t>Universitäres Bauchzentrum Basel</a:t>
            </a:r>
          </a:p>
          <a:p>
            <a:endParaRPr lang="de-CH" dirty="0"/>
          </a:p>
        </p:txBody>
      </p:sp>
      <p:sp>
        <p:nvSpPr>
          <p:cNvPr id="5" name="Foliennummernplatzhalter 4"/>
          <p:cNvSpPr>
            <a:spLocks noGrp="1"/>
          </p:cNvSpPr>
          <p:nvPr>
            <p:ph type="sldNum" sz="quarter" idx="12"/>
          </p:nvPr>
        </p:nvSpPr>
        <p:spPr/>
        <p:txBody>
          <a:bodyPr/>
          <a:lstStyle/>
          <a:p>
            <a:fld id="{65942B0C-C8C6-4CA5-9669-BB39749E6C43}" type="slidenum">
              <a:rPr lang="de-CH" smtClean="0"/>
              <a:pPr/>
              <a:t>11</a:t>
            </a:fld>
            <a:endParaRPr lang="de-CH" dirty="0"/>
          </a:p>
        </p:txBody>
      </p:sp>
      <p:pic>
        <p:nvPicPr>
          <p:cNvPr id="1026" name="Picture 2" descr="A History of Health Systems in Africa: Swiss Mission Hospitals and Rural  Health Delivery in the 20th Century | Swiss Network for International  Studies">
            <a:extLst>
              <a:ext uri="{FF2B5EF4-FFF2-40B4-BE49-F238E27FC236}">
                <a16:creationId xmlns:a16="http://schemas.microsoft.com/office/drawing/2014/main" id="{55C16E7F-B2F9-46D7-9156-A2807C2B4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432" y="0"/>
            <a:ext cx="3158837" cy="202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1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Ein Wort zum „stillen Ort“</a:t>
            </a:r>
            <a:br>
              <a:rPr lang="de-CH" dirty="0"/>
            </a:br>
            <a:endParaRPr lang="de-CH" dirty="0"/>
          </a:p>
        </p:txBody>
      </p:sp>
      <p:sp>
        <p:nvSpPr>
          <p:cNvPr id="3" name="Inhaltsplatzhalter 2"/>
          <p:cNvSpPr>
            <a:spLocks noGrp="1"/>
          </p:cNvSpPr>
          <p:nvPr>
            <p:ph idx="1"/>
          </p:nvPr>
        </p:nvSpPr>
        <p:spPr/>
        <p:txBody>
          <a:bodyPr/>
          <a:lstStyle/>
          <a:p>
            <a:endParaRPr lang="de-CH" dirty="0"/>
          </a:p>
          <a:p>
            <a:r>
              <a:rPr lang="de-CH" dirty="0"/>
              <a:t>Ein akuter CED-Schub geht oftmals mit Durchfall einher. Viele Patienten müssen aber auch in ruhigen Krankheitsphasen häufiger als andere zur Toilette gehen und nicht immer ist ein hygienisch unbedenkliches Exemplar in der Nähe. Zu empfehlen sind dann Einweg-Toilettensitzauflagen aus der Drogerie oder sterile Tücher zur Desinfektion des Toilettensitzes.</a:t>
            </a:r>
          </a:p>
          <a:p>
            <a:endParaRPr lang="de-CH" dirty="0"/>
          </a:p>
          <a:p>
            <a:r>
              <a:rPr lang="de-CH" dirty="0"/>
              <a:t>Besonders für öffentliche Damentoiletten auf Autobahnraststätten gilt: Die Warteschlangen werden in der Ferienzeit länger. Eine Alternative zum Anstehen ist der </a:t>
            </a:r>
            <a:r>
              <a:rPr lang="de-CH" dirty="0" err="1"/>
              <a:t>Eurokey</a:t>
            </a:r>
            <a:r>
              <a:rPr lang="de-CH" dirty="0"/>
              <a:t>. Besorgen Sie sich für Ihre Reisen einen </a:t>
            </a:r>
            <a:r>
              <a:rPr lang="de-CH" dirty="0" err="1"/>
              <a:t>Eurokey</a:t>
            </a:r>
            <a:r>
              <a:rPr lang="de-CH" dirty="0"/>
              <a:t>. Dieser ermöglicht den Zugang zu speziellen Behindertentoiletten</a:t>
            </a:r>
          </a:p>
          <a:p>
            <a:endParaRPr lang="de-CH" dirty="0"/>
          </a:p>
        </p:txBody>
      </p:sp>
      <p:sp>
        <p:nvSpPr>
          <p:cNvPr id="4" name="Fußzeilenplatzhalter 3"/>
          <p:cNvSpPr>
            <a:spLocks noGrp="1"/>
          </p:cNvSpPr>
          <p:nvPr>
            <p:ph type="ftr" sz="quarter" idx="11"/>
          </p:nvPr>
        </p:nvSpPr>
        <p:spPr/>
        <p:txBody>
          <a:bodyPr/>
          <a:lstStyle/>
          <a:p>
            <a:r>
              <a:rPr lang="de-DE"/>
              <a:t>Universitäres Bauchzentrum Basel</a:t>
            </a:r>
          </a:p>
          <a:p>
            <a:endParaRPr lang="de-CH" dirty="0"/>
          </a:p>
        </p:txBody>
      </p:sp>
      <p:sp>
        <p:nvSpPr>
          <p:cNvPr id="5" name="Foliennummernplatzhalter 4"/>
          <p:cNvSpPr>
            <a:spLocks noGrp="1"/>
          </p:cNvSpPr>
          <p:nvPr>
            <p:ph type="sldNum" sz="quarter" idx="12"/>
          </p:nvPr>
        </p:nvSpPr>
        <p:spPr/>
        <p:txBody>
          <a:bodyPr/>
          <a:lstStyle/>
          <a:p>
            <a:fld id="{65942B0C-C8C6-4CA5-9669-BB39749E6C43}" type="slidenum">
              <a:rPr lang="de-CH" smtClean="0"/>
              <a:pPr/>
              <a:t>12</a:t>
            </a:fld>
            <a:endParaRPr lang="de-CH" dirty="0"/>
          </a:p>
        </p:txBody>
      </p:sp>
      <p:pic>
        <p:nvPicPr>
          <p:cNvPr id="6" name="Grafik 5">
            <a:extLst>
              <a:ext uri="{FF2B5EF4-FFF2-40B4-BE49-F238E27FC236}">
                <a16:creationId xmlns:a16="http://schemas.microsoft.com/office/drawing/2014/main" id="{5692029A-3FE6-4ED2-978C-36E5F74A0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3725">
            <a:off x="6960484" y="4451856"/>
            <a:ext cx="3501232" cy="1608818"/>
          </a:xfrm>
          <a:prstGeom prst="rect">
            <a:avLst/>
          </a:prstGeom>
          <a:ln>
            <a:noFill/>
          </a:ln>
          <a:effectLst>
            <a:outerShdw blurRad="292100" dist="139700" dir="2700000" algn="tl" rotWithShape="0">
              <a:srgbClr val="333333">
                <a:alpha val="65000"/>
              </a:srgbClr>
            </a:outerShdw>
          </a:effectLst>
        </p:spPr>
      </p:pic>
      <p:pic>
        <p:nvPicPr>
          <p:cNvPr id="3074" name="Picture 2" descr="Selbstvertretung – Eurokey">
            <a:extLst>
              <a:ext uri="{FF2B5EF4-FFF2-40B4-BE49-F238E27FC236}">
                <a16:creationId xmlns:a16="http://schemas.microsoft.com/office/drawing/2014/main" id="{2A842F8A-5EC3-4D69-959F-33480AA11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991" y="4272741"/>
            <a:ext cx="2311370" cy="170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0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Reiseversicherungen</a:t>
            </a:r>
            <a:br>
              <a:rPr lang="de-CH" dirty="0"/>
            </a:br>
            <a:endParaRPr lang="de-CH" dirty="0"/>
          </a:p>
        </p:txBody>
      </p:sp>
      <p:sp>
        <p:nvSpPr>
          <p:cNvPr id="3" name="Inhaltsplatzhalter 2"/>
          <p:cNvSpPr>
            <a:spLocks noGrp="1"/>
          </p:cNvSpPr>
          <p:nvPr>
            <p:ph idx="1"/>
          </p:nvPr>
        </p:nvSpPr>
        <p:spPr>
          <a:xfrm>
            <a:off x="270001" y="1016008"/>
            <a:ext cx="11712451" cy="5155315"/>
          </a:xfrm>
        </p:spPr>
        <p:txBody>
          <a:bodyPr>
            <a:normAutofit/>
          </a:bodyPr>
          <a:lstStyle/>
          <a:p>
            <a:pPr marL="0" indent="0">
              <a:buNone/>
            </a:pPr>
            <a:endParaRPr lang="de-CH" dirty="0"/>
          </a:p>
          <a:p>
            <a:r>
              <a:rPr lang="de-CH" b="1" dirty="0"/>
              <a:t>Reiseversicherung sollte umfassen:</a:t>
            </a:r>
          </a:p>
          <a:p>
            <a:pPr lvl="1"/>
            <a:r>
              <a:rPr lang="de-CH" dirty="0"/>
              <a:t>Annullationskosten</a:t>
            </a:r>
          </a:p>
          <a:p>
            <a:pPr lvl="1"/>
            <a:r>
              <a:rPr lang="de-CH" dirty="0" err="1"/>
              <a:t>Personenassistance</a:t>
            </a:r>
            <a:r>
              <a:rPr lang="de-CH" dirty="0"/>
              <a:t>, </a:t>
            </a:r>
            <a:r>
              <a:rPr lang="de-CH" dirty="0" err="1"/>
              <a:t>Reptatriierung</a:t>
            </a:r>
            <a:endParaRPr lang="de-CH" dirty="0"/>
          </a:p>
          <a:p>
            <a:pPr lvl="1"/>
            <a:r>
              <a:rPr lang="de-CH" dirty="0"/>
              <a:t>Heilungskosten</a:t>
            </a:r>
          </a:p>
          <a:p>
            <a:pPr lvl="1"/>
            <a:r>
              <a:rPr lang="de-CH" dirty="0"/>
              <a:t>Reisegepäck</a:t>
            </a:r>
          </a:p>
          <a:p>
            <a:pPr lvl="1"/>
            <a:r>
              <a:rPr lang="de-CH" dirty="0"/>
              <a:t>Reiserechtsschutz</a:t>
            </a:r>
          </a:p>
          <a:p>
            <a:pPr marL="266700" lvl="1" indent="0">
              <a:buNone/>
            </a:pPr>
            <a:endParaRPr lang="de-CH" dirty="0"/>
          </a:p>
          <a:p>
            <a:pPr marL="0" indent="0">
              <a:buNone/>
            </a:pPr>
            <a:endParaRPr lang="de-CH" dirty="0"/>
          </a:p>
          <a:p>
            <a:r>
              <a:rPr lang="de-CH" dirty="0"/>
              <a:t>Heilungskosten vor Ort sind vielerorts nicht versichert</a:t>
            </a:r>
          </a:p>
          <a:p>
            <a:pPr lvl="1"/>
            <a:r>
              <a:rPr lang="de-CH" dirty="0"/>
              <a:t>Je nach Destination medizinische Versorgung vor Ort sehr teuer (USA, Japan)</a:t>
            </a:r>
          </a:p>
          <a:p>
            <a:pPr lvl="1"/>
            <a:endParaRPr lang="de-CH" dirty="0"/>
          </a:p>
          <a:p>
            <a:r>
              <a:rPr lang="de-CH" dirty="0"/>
              <a:t>Chronische Krankheiten sind häufig ausgeschlossen!</a:t>
            </a:r>
          </a:p>
          <a:p>
            <a:pPr lvl="1"/>
            <a:endParaRPr lang="de-CH" dirty="0"/>
          </a:p>
          <a:p>
            <a:endParaRPr lang="de-CH" dirty="0"/>
          </a:p>
        </p:txBody>
      </p:sp>
      <p:sp>
        <p:nvSpPr>
          <p:cNvPr id="4" name="Fußzeilenplatzhalter 3"/>
          <p:cNvSpPr>
            <a:spLocks noGrp="1"/>
          </p:cNvSpPr>
          <p:nvPr>
            <p:ph type="ftr" sz="quarter" idx="11"/>
          </p:nvPr>
        </p:nvSpPr>
        <p:spPr/>
        <p:txBody>
          <a:bodyPr/>
          <a:lstStyle/>
          <a:p>
            <a:r>
              <a:rPr lang="de-DE"/>
              <a:t>Universitäres Bauchzentrum Basel</a:t>
            </a:r>
          </a:p>
          <a:p>
            <a:endParaRPr lang="de-CH" dirty="0"/>
          </a:p>
        </p:txBody>
      </p:sp>
      <p:sp>
        <p:nvSpPr>
          <p:cNvPr id="5" name="Foliennummernplatzhalter 4"/>
          <p:cNvSpPr>
            <a:spLocks noGrp="1"/>
          </p:cNvSpPr>
          <p:nvPr>
            <p:ph type="sldNum" sz="quarter" idx="12"/>
          </p:nvPr>
        </p:nvSpPr>
        <p:spPr/>
        <p:txBody>
          <a:bodyPr/>
          <a:lstStyle/>
          <a:p>
            <a:fld id="{65942B0C-C8C6-4CA5-9669-BB39749E6C43}" type="slidenum">
              <a:rPr lang="de-CH" smtClean="0"/>
              <a:pPr/>
              <a:t>13</a:t>
            </a:fld>
            <a:endParaRPr lang="de-CH" dirty="0"/>
          </a:p>
        </p:txBody>
      </p:sp>
      <p:pic>
        <p:nvPicPr>
          <p:cNvPr id="4102" name="Picture 6" descr="Getting medical help for IBD when abroad | IBD Relief">
            <a:extLst>
              <a:ext uri="{FF2B5EF4-FFF2-40B4-BE49-F238E27FC236}">
                <a16:creationId xmlns:a16="http://schemas.microsoft.com/office/drawing/2014/main" id="{E5379AC7-3CEF-4AA1-9897-BA75A112C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701" y="686677"/>
            <a:ext cx="5334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F2F113F-4526-4AB2-A07E-7E97F750806E}"/>
              </a:ext>
            </a:extLst>
          </p:cNvPr>
          <p:cNvSpPr txBox="1"/>
          <p:nvPr/>
        </p:nvSpPr>
        <p:spPr>
          <a:xfrm>
            <a:off x="10183092" y="6455112"/>
            <a:ext cx="899605" cy="246221"/>
          </a:xfrm>
          <a:prstGeom prst="rect">
            <a:avLst/>
          </a:prstGeom>
          <a:noFill/>
        </p:spPr>
        <p:txBody>
          <a:bodyPr wrap="none" rtlCol="0">
            <a:spAutoFit/>
          </a:bodyPr>
          <a:lstStyle/>
          <a:p>
            <a:r>
              <a:rPr lang="de-CH" sz="1000" dirty="0">
                <a:solidFill>
                  <a:schemeClr val="accent1"/>
                </a:solidFill>
              </a:rPr>
              <a:t>Kassensturz </a:t>
            </a:r>
          </a:p>
        </p:txBody>
      </p:sp>
    </p:spTree>
    <p:extLst>
      <p:ext uri="{BB962C8B-B14F-4D97-AF65-F5344CB8AC3E}">
        <p14:creationId xmlns:p14="http://schemas.microsoft.com/office/powerpoint/2010/main" val="112667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11922-7C1D-4F5E-97F4-9E19147AC0B5}"/>
              </a:ext>
            </a:extLst>
          </p:cNvPr>
          <p:cNvSpPr>
            <a:spLocks noGrp="1"/>
          </p:cNvSpPr>
          <p:nvPr>
            <p:ph type="title"/>
          </p:nvPr>
        </p:nvSpPr>
        <p:spPr/>
        <p:txBody>
          <a:bodyPr>
            <a:normAutofit fontScale="90000"/>
          </a:bodyPr>
          <a:lstStyle/>
          <a:p>
            <a:r>
              <a:rPr lang="de-CH" dirty="0"/>
              <a:t>Zusammenfassung</a:t>
            </a:r>
          </a:p>
        </p:txBody>
      </p:sp>
      <p:sp>
        <p:nvSpPr>
          <p:cNvPr id="3" name="Inhaltsplatzhalter 2">
            <a:extLst>
              <a:ext uri="{FF2B5EF4-FFF2-40B4-BE49-F238E27FC236}">
                <a16:creationId xmlns:a16="http://schemas.microsoft.com/office/drawing/2014/main" id="{5A35D26A-4A20-4CEB-9922-B8FC98D54E5E}"/>
              </a:ext>
            </a:extLst>
          </p:cNvPr>
          <p:cNvSpPr>
            <a:spLocks noGrp="1"/>
          </p:cNvSpPr>
          <p:nvPr>
            <p:ph idx="1"/>
          </p:nvPr>
        </p:nvSpPr>
        <p:spPr/>
        <p:txBody>
          <a:bodyPr/>
          <a:lstStyle/>
          <a:p>
            <a:r>
              <a:rPr lang="de-CH" b="1" dirty="0"/>
              <a:t>Reisen mit CED möglich –  sorgfältige Vorbereitung ist wichtig</a:t>
            </a:r>
          </a:p>
          <a:p>
            <a:pPr lvl="1"/>
            <a:r>
              <a:rPr lang="de-CH" dirty="0"/>
              <a:t>Information über Gegebenheiten vor Ort</a:t>
            </a:r>
          </a:p>
          <a:p>
            <a:pPr lvl="1"/>
            <a:r>
              <a:rPr lang="de-CH" dirty="0"/>
              <a:t>Grössere oder v.a. exotische Reisen mit behandelnden Gastroenterologen vorbesprechen</a:t>
            </a:r>
          </a:p>
          <a:p>
            <a:pPr lvl="1"/>
            <a:r>
              <a:rPr lang="de-CH" dirty="0"/>
              <a:t>Reiseapotheke</a:t>
            </a:r>
          </a:p>
          <a:p>
            <a:pPr lvl="1"/>
            <a:r>
              <a:rPr lang="de-CH" dirty="0"/>
              <a:t>Impfungen</a:t>
            </a:r>
          </a:p>
          <a:p>
            <a:pPr lvl="1"/>
            <a:r>
              <a:rPr lang="de-CH" dirty="0"/>
              <a:t>Reiseversicherungen</a:t>
            </a:r>
          </a:p>
          <a:p>
            <a:endParaRPr lang="de-CH" dirty="0"/>
          </a:p>
          <a:p>
            <a:r>
              <a:rPr lang="de-CH" b="1" dirty="0"/>
              <a:t>Reisen vorzugsweise bei Krankheitsremission</a:t>
            </a:r>
          </a:p>
          <a:p>
            <a:endParaRPr lang="de-CH" dirty="0"/>
          </a:p>
          <a:p>
            <a:r>
              <a:rPr lang="de-CH" b="1" dirty="0" err="1"/>
              <a:t>Travellers</a:t>
            </a:r>
            <a:r>
              <a:rPr lang="de-CH" b="1" dirty="0"/>
              <a:t> </a:t>
            </a:r>
            <a:r>
              <a:rPr lang="de-CH" b="1" dirty="0" err="1"/>
              <a:t>Diarrhea</a:t>
            </a:r>
            <a:r>
              <a:rPr lang="de-CH" b="1" dirty="0"/>
              <a:t> häufigste Infektion am Zielort </a:t>
            </a:r>
            <a:r>
              <a:rPr lang="de-CH" dirty="0"/>
              <a:t>bei CED-Patienten</a:t>
            </a:r>
          </a:p>
          <a:p>
            <a:endParaRPr lang="de-CH" dirty="0"/>
          </a:p>
          <a:p>
            <a:endParaRPr lang="de-CH" dirty="0"/>
          </a:p>
        </p:txBody>
      </p:sp>
      <p:sp>
        <p:nvSpPr>
          <p:cNvPr id="4" name="Fußzeilenplatzhalter 3">
            <a:extLst>
              <a:ext uri="{FF2B5EF4-FFF2-40B4-BE49-F238E27FC236}">
                <a16:creationId xmlns:a16="http://schemas.microsoft.com/office/drawing/2014/main" id="{61B017CF-3C1A-4664-AE94-2DD515E995E6}"/>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8DB04835-02E7-4073-BD97-CB16C52A2111}"/>
              </a:ext>
            </a:extLst>
          </p:cNvPr>
          <p:cNvSpPr>
            <a:spLocks noGrp="1"/>
          </p:cNvSpPr>
          <p:nvPr>
            <p:ph type="sldNum" sz="quarter" idx="12"/>
          </p:nvPr>
        </p:nvSpPr>
        <p:spPr/>
        <p:txBody>
          <a:bodyPr/>
          <a:lstStyle/>
          <a:p>
            <a:fld id="{65942B0C-C8C6-4CA5-9669-BB39749E6C43}" type="slidenum">
              <a:rPr lang="de-CH" smtClean="0"/>
              <a:pPr/>
              <a:t>14</a:t>
            </a:fld>
            <a:endParaRPr lang="de-CH" dirty="0"/>
          </a:p>
        </p:txBody>
      </p:sp>
    </p:spTree>
    <p:extLst>
      <p:ext uri="{BB962C8B-B14F-4D97-AF65-F5344CB8AC3E}">
        <p14:creationId xmlns:p14="http://schemas.microsoft.com/office/powerpoint/2010/main" val="192644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00819-83D0-40F3-BAD5-EF167917808E}"/>
              </a:ext>
            </a:extLst>
          </p:cNvPr>
          <p:cNvSpPr>
            <a:spLocks noGrp="1"/>
          </p:cNvSpPr>
          <p:nvPr>
            <p:ph type="title"/>
          </p:nvPr>
        </p:nvSpPr>
        <p:spPr/>
        <p:txBody>
          <a:bodyPr>
            <a:normAutofit fontScale="90000"/>
          </a:bodyPr>
          <a:lstStyle/>
          <a:p>
            <a:r>
              <a:rPr lang="de-CH" dirty="0"/>
              <a:t>Reisen mit CED – Kann ich mit CED in die Ferien fahren? </a:t>
            </a:r>
          </a:p>
        </p:txBody>
      </p:sp>
      <p:sp>
        <p:nvSpPr>
          <p:cNvPr id="3" name="Inhaltsplatzhalter 2">
            <a:extLst>
              <a:ext uri="{FF2B5EF4-FFF2-40B4-BE49-F238E27FC236}">
                <a16:creationId xmlns:a16="http://schemas.microsoft.com/office/drawing/2014/main" id="{5A3F00C2-07F2-449A-BAAB-CB3AC4073FE0}"/>
              </a:ext>
            </a:extLst>
          </p:cNvPr>
          <p:cNvSpPr>
            <a:spLocks noGrp="1"/>
          </p:cNvSpPr>
          <p:nvPr>
            <p:ph idx="1"/>
          </p:nvPr>
        </p:nvSpPr>
        <p:spPr>
          <a:xfrm>
            <a:off x="270001" y="1016008"/>
            <a:ext cx="11712451" cy="5155315"/>
          </a:xfrm>
        </p:spPr>
        <p:txBody>
          <a:bodyPr>
            <a:normAutofit fontScale="85000" lnSpcReduction="10000"/>
          </a:bodyPr>
          <a:lstStyle/>
          <a:p>
            <a:r>
              <a:rPr lang="de-CH" sz="2100" dirty="0"/>
              <a:t>In den </a:t>
            </a:r>
            <a:r>
              <a:rPr lang="de-CH" sz="2100" b="1" dirty="0"/>
              <a:t>Urlaub</a:t>
            </a:r>
            <a:r>
              <a:rPr lang="de-CH" sz="2100" dirty="0"/>
              <a:t> zu fahren bedeutet, </a:t>
            </a:r>
            <a:r>
              <a:rPr lang="de-CH" sz="2100" b="1" dirty="0"/>
              <a:t>dem Alltag zu entfliehen, Freiheit zu geniessen </a:t>
            </a:r>
            <a:r>
              <a:rPr lang="de-CH" sz="2100" dirty="0"/>
              <a:t>und vielleicht auch neue Länder und Menschen kennenzulernen</a:t>
            </a:r>
          </a:p>
          <a:p>
            <a:endParaRPr lang="de-CH" sz="2100" dirty="0"/>
          </a:p>
          <a:p>
            <a:r>
              <a:rPr lang="de-CH" sz="2100" dirty="0"/>
              <a:t>Die </a:t>
            </a:r>
            <a:r>
              <a:rPr lang="de-CH" sz="2100" b="1" dirty="0"/>
              <a:t>räumliche und geistige Entfernung zum Alltag wirkt sich oft positiv auf Körper und Seele aus</a:t>
            </a:r>
          </a:p>
          <a:p>
            <a:endParaRPr lang="de-CH" sz="2100" b="1" dirty="0"/>
          </a:p>
          <a:p>
            <a:r>
              <a:rPr lang="de-CH" sz="2100" dirty="0"/>
              <a:t>Man schöpft </a:t>
            </a:r>
            <a:r>
              <a:rPr lang="de-CH" sz="2100" b="1" dirty="0"/>
              <a:t>neue Lebenskraft </a:t>
            </a:r>
            <a:r>
              <a:rPr lang="de-CH" sz="2100" dirty="0"/>
              <a:t>und erholt sich von der täglichen Routine – vielleicht auch von Spitalaufenthalten oder anderen "Tiefs", die eine chronisch entzündliche Darmerkrankung mit sich bringen kann</a:t>
            </a:r>
          </a:p>
          <a:p>
            <a:endParaRPr lang="de-CH" sz="2100" dirty="0"/>
          </a:p>
          <a:p>
            <a:r>
              <a:rPr lang="de-CH" sz="2100" dirty="0"/>
              <a:t>Sorge/Zweifel ob alles gut geht in den Ferien</a:t>
            </a:r>
          </a:p>
          <a:p>
            <a:endParaRPr lang="de-CH" sz="2100" dirty="0"/>
          </a:p>
          <a:p>
            <a:r>
              <a:rPr lang="de-CH" sz="2100" dirty="0"/>
              <a:t>Wohin kann/darf ich mit meiner Erkrankung? Was muss ich beachten?</a:t>
            </a:r>
          </a:p>
          <a:p>
            <a:endParaRPr lang="de-CH" sz="2100" dirty="0"/>
          </a:p>
          <a:p>
            <a:r>
              <a:rPr lang="de-CH" sz="2100" dirty="0"/>
              <a:t>Wann ist der beste Zeitpunkt für eine Reise?</a:t>
            </a:r>
          </a:p>
          <a:p>
            <a:endParaRPr lang="de-CH" sz="2000" dirty="0"/>
          </a:p>
          <a:p>
            <a:endParaRPr lang="de-CH" dirty="0"/>
          </a:p>
          <a:p>
            <a:endParaRPr lang="de-CH" dirty="0"/>
          </a:p>
        </p:txBody>
      </p:sp>
      <p:sp>
        <p:nvSpPr>
          <p:cNvPr id="4" name="Fußzeilenplatzhalter 3">
            <a:extLst>
              <a:ext uri="{FF2B5EF4-FFF2-40B4-BE49-F238E27FC236}">
                <a16:creationId xmlns:a16="http://schemas.microsoft.com/office/drawing/2014/main" id="{3182654C-B77F-44FE-9E43-E66460DCA767}"/>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0174E477-F728-4ACE-A861-66BC1AA0A9BB}"/>
              </a:ext>
            </a:extLst>
          </p:cNvPr>
          <p:cNvSpPr>
            <a:spLocks noGrp="1"/>
          </p:cNvSpPr>
          <p:nvPr>
            <p:ph type="sldNum" sz="quarter" idx="12"/>
          </p:nvPr>
        </p:nvSpPr>
        <p:spPr/>
        <p:txBody>
          <a:bodyPr/>
          <a:lstStyle/>
          <a:p>
            <a:r>
              <a:rPr lang="de-CH" dirty="0"/>
              <a:t>Regula Locher, ANP IBD       </a:t>
            </a:r>
            <a:fld id="{65942B0C-C8C6-4CA5-9669-BB39749E6C43}" type="slidenum">
              <a:rPr lang="de-CH" smtClean="0"/>
              <a:pPr/>
              <a:t>2</a:t>
            </a:fld>
            <a:endParaRPr lang="de-CH" dirty="0"/>
          </a:p>
        </p:txBody>
      </p:sp>
      <p:pic>
        <p:nvPicPr>
          <p:cNvPr id="3076" name="Picture 4" descr="Die 20 schönsten Strände Brasiliens mit Insider-Tipps | Tourlane">
            <a:extLst>
              <a:ext uri="{FF2B5EF4-FFF2-40B4-BE49-F238E27FC236}">
                <a16:creationId xmlns:a16="http://schemas.microsoft.com/office/drawing/2014/main" id="{AF6E1541-A84D-43D8-BEF0-015B549E5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038" y="0"/>
            <a:ext cx="2180962" cy="107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260E4-FA3A-4AD4-AB0E-0B728518F6BF}"/>
              </a:ext>
            </a:extLst>
          </p:cNvPr>
          <p:cNvSpPr>
            <a:spLocks noGrp="1"/>
          </p:cNvSpPr>
          <p:nvPr>
            <p:ph type="title"/>
          </p:nvPr>
        </p:nvSpPr>
        <p:spPr/>
        <p:txBody>
          <a:bodyPr>
            <a:normAutofit fontScale="90000"/>
          </a:bodyPr>
          <a:lstStyle/>
          <a:p>
            <a:r>
              <a:rPr lang="de-CH" dirty="0"/>
              <a:t>Kann ich in die Ferien verreisen..?</a:t>
            </a:r>
          </a:p>
        </p:txBody>
      </p:sp>
      <p:sp>
        <p:nvSpPr>
          <p:cNvPr id="3" name="Inhaltsplatzhalter 2">
            <a:extLst>
              <a:ext uri="{FF2B5EF4-FFF2-40B4-BE49-F238E27FC236}">
                <a16:creationId xmlns:a16="http://schemas.microsoft.com/office/drawing/2014/main" id="{49194708-7457-43F8-A626-D4EF62623961}"/>
              </a:ext>
            </a:extLst>
          </p:cNvPr>
          <p:cNvSpPr>
            <a:spLocks noGrp="1"/>
          </p:cNvSpPr>
          <p:nvPr>
            <p:ph idx="1"/>
          </p:nvPr>
        </p:nvSpPr>
        <p:spPr>
          <a:xfrm>
            <a:off x="337113" y="1038050"/>
            <a:ext cx="11712451" cy="5155315"/>
          </a:xfrm>
        </p:spPr>
        <p:txBody>
          <a:bodyPr/>
          <a:lstStyle/>
          <a:p>
            <a:endParaRPr lang="de-CH" dirty="0"/>
          </a:p>
          <a:p>
            <a:endParaRPr lang="de-CH" dirty="0"/>
          </a:p>
          <a:p>
            <a:pPr lvl="1"/>
            <a:endParaRPr lang="de-CH" dirty="0"/>
          </a:p>
          <a:p>
            <a:pPr lvl="1"/>
            <a:endParaRPr lang="de-CH" dirty="0"/>
          </a:p>
          <a:p>
            <a:endParaRPr lang="de-CH" dirty="0"/>
          </a:p>
          <a:p>
            <a:endParaRPr lang="de-CH" dirty="0"/>
          </a:p>
          <a:p>
            <a:endParaRPr lang="de-CH" dirty="0"/>
          </a:p>
          <a:p>
            <a:endParaRPr lang="de-CH" dirty="0"/>
          </a:p>
          <a:p>
            <a:pPr marL="0" indent="0">
              <a:buNone/>
            </a:pPr>
            <a:r>
              <a:rPr lang="de-CH" sz="2400" b="1" dirty="0"/>
              <a:t>Fakten:</a:t>
            </a:r>
          </a:p>
          <a:p>
            <a:r>
              <a:rPr lang="de-CH" dirty="0"/>
              <a:t>40-62% der Patienten schränken aufgrund ihrer Erkrankung ihr Reiseziel ein</a:t>
            </a:r>
          </a:p>
          <a:p>
            <a:r>
              <a:rPr lang="de-CH" dirty="0"/>
              <a:t>43% reisten in eine Destination mit «beschränkten» Ressourcen</a:t>
            </a:r>
          </a:p>
          <a:p>
            <a:r>
              <a:rPr lang="de-CH" dirty="0"/>
              <a:t>23-76% holten medizinischen Rat ein, vor ihrer Reise</a:t>
            </a:r>
          </a:p>
          <a:p>
            <a:r>
              <a:rPr lang="de-CH" dirty="0"/>
              <a:t>40% schlossen eine Reiseversicherung ab</a:t>
            </a:r>
          </a:p>
          <a:p>
            <a:pPr marL="0" indent="0">
              <a:buNone/>
            </a:pPr>
            <a:endParaRPr lang="de-CH" dirty="0"/>
          </a:p>
          <a:p>
            <a:pPr marL="0" indent="0">
              <a:buNone/>
            </a:pPr>
            <a:endParaRPr lang="de-CH" dirty="0"/>
          </a:p>
          <a:p>
            <a:pPr marL="0" indent="0">
              <a:buNone/>
            </a:pPr>
            <a:endParaRPr lang="de-CH" sz="2800" dirty="0"/>
          </a:p>
        </p:txBody>
      </p:sp>
      <p:sp>
        <p:nvSpPr>
          <p:cNvPr id="4" name="Fußzeilenplatzhalter 3">
            <a:extLst>
              <a:ext uri="{FF2B5EF4-FFF2-40B4-BE49-F238E27FC236}">
                <a16:creationId xmlns:a16="http://schemas.microsoft.com/office/drawing/2014/main" id="{341A8831-EBC5-4B88-8002-F8AB0A776563}"/>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A35F5CC0-DCAD-4824-B2F7-33639A605FE3}"/>
              </a:ext>
            </a:extLst>
          </p:cNvPr>
          <p:cNvSpPr>
            <a:spLocks noGrp="1"/>
          </p:cNvSpPr>
          <p:nvPr>
            <p:ph type="sldNum" sz="quarter" idx="12"/>
          </p:nvPr>
        </p:nvSpPr>
        <p:spPr/>
        <p:txBody>
          <a:bodyPr/>
          <a:lstStyle/>
          <a:p>
            <a:fld id="{65942B0C-C8C6-4CA5-9669-BB39749E6C43}" type="slidenum">
              <a:rPr lang="de-CH" smtClean="0"/>
              <a:pPr/>
              <a:t>3</a:t>
            </a:fld>
            <a:endParaRPr lang="de-CH" dirty="0"/>
          </a:p>
        </p:txBody>
      </p:sp>
      <p:sp>
        <p:nvSpPr>
          <p:cNvPr id="6" name="Textfeld 5">
            <a:extLst>
              <a:ext uri="{FF2B5EF4-FFF2-40B4-BE49-F238E27FC236}">
                <a16:creationId xmlns:a16="http://schemas.microsoft.com/office/drawing/2014/main" id="{40475156-D916-46D2-B2AC-DBA7132FE703}"/>
              </a:ext>
            </a:extLst>
          </p:cNvPr>
          <p:cNvSpPr txBox="1"/>
          <p:nvPr/>
        </p:nvSpPr>
        <p:spPr>
          <a:xfrm>
            <a:off x="8738286" y="6316518"/>
            <a:ext cx="6907427" cy="830997"/>
          </a:xfrm>
          <a:prstGeom prst="rect">
            <a:avLst/>
          </a:prstGeom>
          <a:noFill/>
        </p:spPr>
        <p:txBody>
          <a:bodyPr wrap="square" rtlCol="0">
            <a:spAutoFit/>
          </a:bodyPr>
          <a:lstStyle/>
          <a:p>
            <a:pPr fontAlgn="base">
              <a:spcBef>
                <a:spcPct val="0"/>
              </a:spcBef>
              <a:spcAft>
                <a:spcPct val="0"/>
              </a:spcAft>
            </a:pPr>
            <a:r>
              <a:rPr lang="de-CH" sz="1000" dirty="0" err="1">
                <a:solidFill>
                  <a:schemeClr val="accent1"/>
                </a:solidFill>
              </a:rPr>
              <a:t>Inflamm</a:t>
            </a:r>
            <a:r>
              <a:rPr lang="de-CH" sz="1000" dirty="0">
                <a:solidFill>
                  <a:schemeClr val="accent1"/>
                </a:solidFill>
              </a:rPr>
              <a:t> </a:t>
            </a:r>
            <a:r>
              <a:rPr lang="de-CH" sz="1000" dirty="0" err="1">
                <a:solidFill>
                  <a:schemeClr val="accent1"/>
                </a:solidFill>
              </a:rPr>
              <a:t>Bowel</a:t>
            </a:r>
            <a:r>
              <a:rPr lang="de-CH" sz="1000" dirty="0">
                <a:solidFill>
                  <a:schemeClr val="accent1"/>
                </a:solidFill>
              </a:rPr>
              <a:t> Dis. 2012 Nov;18(11):2079-85</a:t>
            </a:r>
          </a:p>
          <a:p>
            <a:pPr fontAlgn="base">
              <a:spcBef>
                <a:spcPct val="0"/>
              </a:spcBef>
              <a:spcAft>
                <a:spcPct val="0"/>
              </a:spcAft>
            </a:pPr>
            <a:r>
              <a:rPr lang="de-CH" sz="1000" dirty="0">
                <a:solidFill>
                  <a:schemeClr val="accent1"/>
                </a:solidFill>
              </a:rPr>
              <a:t>Frontline </a:t>
            </a:r>
            <a:r>
              <a:rPr lang="de-CH" sz="1000" dirty="0" err="1">
                <a:solidFill>
                  <a:schemeClr val="accent1"/>
                </a:solidFill>
              </a:rPr>
              <a:t>Gastroenterology</a:t>
            </a:r>
            <a:r>
              <a:rPr lang="de-CH" sz="1000" dirty="0">
                <a:solidFill>
                  <a:schemeClr val="accent1"/>
                </a:solidFill>
              </a:rPr>
              <a:t> 2016;7:60–65</a:t>
            </a:r>
          </a:p>
          <a:p>
            <a:pPr fontAlgn="base">
              <a:spcBef>
                <a:spcPct val="0"/>
              </a:spcBef>
              <a:spcAft>
                <a:spcPct val="0"/>
              </a:spcAft>
            </a:pPr>
            <a:r>
              <a:rPr lang="en-US" sz="1000" dirty="0">
                <a:solidFill>
                  <a:schemeClr val="accent1"/>
                </a:solidFill>
              </a:rPr>
              <a:t>Clin Med (</a:t>
            </a:r>
            <a:r>
              <a:rPr lang="en-US" sz="1000" dirty="0" err="1">
                <a:solidFill>
                  <a:schemeClr val="accent1"/>
                </a:solidFill>
              </a:rPr>
              <a:t>Lond</a:t>
            </a:r>
            <a:r>
              <a:rPr lang="en-US" sz="1000" dirty="0">
                <a:solidFill>
                  <a:schemeClr val="accent1"/>
                </a:solidFill>
              </a:rPr>
              <a:t>). 2018 Aug;18(4):288-292</a:t>
            </a:r>
            <a:endParaRPr lang="de-CH" sz="1000" dirty="0">
              <a:solidFill>
                <a:schemeClr val="accent1"/>
              </a:solidFill>
            </a:endParaRPr>
          </a:p>
          <a:p>
            <a:endParaRPr lang="de-CH" dirty="0"/>
          </a:p>
        </p:txBody>
      </p:sp>
      <p:sp>
        <p:nvSpPr>
          <p:cNvPr id="8" name="Pfeil: nach rechts 7">
            <a:extLst>
              <a:ext uri="{FF2B5EF4-FFF2-40B4-BE49-F238E27FC236}">
                <a16:creationId xmlns:a16="http://schemas.microsoft.com/office/drawing/2014/main" id="{36989CB6-9F89-4D9A-9377-296F9BFC6015}"/>
              </a:ext>
            </a:extLst>
          </p:cNvPr>
          <p:cNvSpPr/>
          <p:nvPr/>
        </p:nvSpPr>
        <p:spPr>
          <a:xfrm>
            <a:off x="771787" y="1753299"/>
            <a:ext cx="2625754" cy="838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de-CH" b="1" dirty="0"/>
          </a:p>
        </p:txBody>
      </p:sp>
      <p:sp>
        <p:nvSpPr>
          <p:cNvPr id="9" name="Textfeld 8">
            <a:extLst>
              <a:ext uri="{FF2B5EF4-FFF2-40B4-BE49-F238E27FC236}">
                <a16:creationId xmlns:a16="http://schemas.microsoft.com/office/drawing/2014/main" id="{F9EDBADA-BA67-450A-B10A-B217C9931EF9}"/>
              </a:ext>
            </a:extLst>
          </p:cNvPr>
          <p:cNvSpPr txBox="1"/>
          <p:nvPr/>
        </p:nvSpPr>
        <p:spPr>
          <a:xfrm>
            <a:off x="3598877" y="1788027"/>
            <a:ext cx="1333849" cy="769441"/>
          </a:xfrm>
          <a:prstGeom prst="rect">
            <a:avLst/>
          </a:prstGeom>
          <a:noFill/>
        </p:spPr>
        <p:txBody>
          <a:bodyPr wrap="square" rtlCol="0">
            <a:spAutoFit/>
          </a:bodyPr>
          <a:lstStyle/>
          <a:p>
            <a:r>
              <a:rPr lang="de-CH" sz="4400" dirty="0">
                <a:solidFill>
                  <a:schemeClr val="accent1"/>
                </a:solidFill>
              </a:rPr>
              <a:t>JA!</a:t>
            </a:r>
          </a:p>
        </p:txBody>
      </p:sp>
      <p:pic>
        <p:nvPicPr>
          <p:cNvPr id="10" name="Grafik 9">
            <a:extLst>
              <a:ext uri="{FF2B5EF4-FFF2-40B4-BE49-F238E27FC236}">
                <a16:creationId xmlns:a16="http://schemas.microsoft.com/office/drawing/2014/main" id="{058B3899-A053-40E4-82BF-E0FD3DEBAA1F}"/>
              </a:ext>
            </a:extLst>
          </p:cNvPr>
          <p:cNvPicPr>
            <a:picLocks noChangeAspect="1"/>
          </p:cNvPicPr>
          <p:nvPr/>
        </p:nvPicPr>
        <p:blipFill rotWithShape="1">
          <a:blip r:embed="rId2">
            <a:extLst>
              <a:ext uri="{28A0092B-C50C-407E-A947-70E740481C1C}">
                <a14:useLocalDpi xmlns:a14="http://schemas.microsoft.com/office/drawing/2010/main" val="0"/>
              </a:ext>
            </a:extLst>
          </a:blip>
          <a:srcRect r="54917"/>
          <a:stretch/>
        </p:blipFill>
        <p:spPr>
          <a:xfrm rot="1270225">
            <a:off x="5659071" y="886383"/>
            <a:ext cx="1950246" cy="2498575"/>
          </a:xfrm>
          <a:prstGeom prst="rect">
            <a:avLst/>
          </a:prstGeom>
        </p:spPr>
      </p:pic>
      <p:sp>
        <p:nvSpPr>
          <p:cNvPr id="11" name="Pfeil: nach rechts 10">
            <a:extLst>
              <a:ext uri="{FF2B5EF4-FFF2-40B4-BE49-F238E27FC236}">
                <a16:creationId xmlns:a16="http://schemas.microsoft.com/office/drawing/2014/main" id="{2904D5D8-15C7-44CC-A30C-6F2429D704D1}"/>
              </a:ext>
            </a:extLst>
          </p:cNvPr>
          <p:cNvSpPr/>
          <p:nvPr/>
        </p:nvSpPr>
        <p:spPr>
          <a:xfrm>
            <a:off x="8078597" y="1672600"/>
            <a:ext cx="1160653" cy="83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de-CH" b="1" dirty="0"/>
          </a:p>
        </p:txBody>
      </p:sp>
      <p:sp>
        <p:nvSpPr>
          <p:cNvPr id="12" name="Textfeld 11">
            <a:extLst>
              <a:ext uri="{FF2B5EF4-FFF2-40B4-BE49-F238E27FC236}">
                <a16:creationId xmlns:a16="http://schemas.microsoft.com/office/drawing/2014/main" id="{2DFF4075-56B7-422D-BB7A-C43B9BF8A98A}"/>
              </a:ext>
            </a:extLst>
          </p:cNvPr>
          <p:cNvSpPr txBox="1"/>
          <p:nvPr/>
        </p:nvSpPr>
        <p:spPr>
          <a:xfrm>
            <a:off x="9361876" y="1634138"/>
            <a:ext cx="2525086" cy="1077218"/>
          </a:xfrm>
          <a:prstGeom prst="rect">
            <a:avLst/>
          </a:prstGeom>
          <a:noFill/>
        </p:spPr>
        <p:txBody>
          <a:bodyPr wrap="square" rtlCol="0">
            <a:spAutoFit/>
          </a:bodyPr>
          <a:lstStyle/>
          <a:p>
            <a:r>
              <a:rPr lang="de-CH" sz="3200" dirty="0">
                <a:solidFill>
                  <a:schemeClr val="accent1"/>
                </a:solidFill>
              </a:rPr>
              <a:t>Vorbereitung wichtig!</a:t>
            </a:r>
          </a:p>
        </p:txBody>
      </p:sp>
    </p:spTree>
    <p:extLst>
      <p:ext uri="{BB962C8B-B14F-4D97-AF65-F5344CB8AC3E}">
        <p14:creationId xmlns:p14="http://schemas.microsoft.com/office/powerpoint/2010/main" val="8853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45104-3702-437A-8A08-4FB5B8A68B6B}"/>
              </a:ext>
            </a:extLst>
          </p:cNvPr>
          <p:cNvSpPr>
            <a:spLocks noGrp="1"/>
          </p:cNvSpPr>
          <p:nvPr>
            <p:ph type="title"/>
          </p:nvPr>
        </p:nvSpPr>
        <p:spPr/>
        <p:txBody>
          <a:bodyPr>
            <a:normAutofit fontScale="90000"/>
          </a:bodyPr>
          <a:lstStyle/>
          <a:p>
            <a:r>
              <a:rPr lang="de-CH" dirty="0"/>
              <a:t>Was muss ich bei einer Reise beachten?</a:t>
            </a:r>
          </a:p>
        </p:txBody>
      </p:sp>
      <p:sp>
        <p:nvSpPr>
          <p:cNvPr id="3" name="Inhaltsplatzhalter 2">
            <a:extLst>
              <a:ext uri="{FF2B5EF4-FFF2-40B4-BE49-F238E27FC236}">
                <a16:creationId xmlns:a16="http://schemas.microsoft.com/office/drawing/2014/main" id="{A392B32A-B358-4B13-AFA9-FAEA28DCC706}"/>
              </a:ext>
            </a:extLst>
          </p:cNvPr>
          <p:cNvSpPr>
            <a:spLocks noGrp="1"/>
          </p:cNvSpPr>
          <p:nvPr>
            <p:ph idx="1"/>
          </p:nvPr>
        </p:nvSpPr>
        <p:spPr>
          <a:xfrm>
            <a:off x="270001" y="1016008"/>
            <a:ext cx="11712451" cy="5233790"/>
          </a:xfrm>
        </p:spPr>
        <p:txBody>
          <a:bodyPr>
            <a:normAutofit/>
          </a:bodyPr>
          <a:lstStyle/>
          <a:p>
            <a:r>
              <a:rPr lang="de-CH" b="1" dirty="0"/>
              <a:t>Risiko bei Reisen</a:t>
            </a:r>
          </a:p>
          <a:p>
            <a:pPr lvl="1"/>
            <a:r>
              <a:rPr lang="de-CH" dirty="0"/>
              <a:t>Krankheitsschub</a:t>
            </a:r>
          </a:p>
          <a:p>
            <a:pPr lvl="1"/>
            <a:r>
              <a:rPr lang="de-CH" dirty="0"/>
              <a:t>Infektionen</a:t>
            </a:r>
          </a:p>
          <a:p>
            <a:endParaRPr lang="de-CH" dirty="0"/>
          </a:p>
          <a:p>
            <a:r>
              <a:rPr lang="de-CH" b="1" dirty="0"/>
              <a:t>Reisezeitpunkt</a:t>
            </a:r>
          </a:p>
          <a:p>
            <a:endParaRPr lang="de-CH" b="1" dirty="0"/>
          </a:p>
          <a:p>
            <a:endParaRPr lang="de-CH" b="1" dirty="0"/>
          </a:p>
          <a:p>
            <a:pPr marL="0" indent="0">
              <a:buNone/>
            </a:pPr>
            <a:endParaRPr lang="de-CH" dirty="0"/>
          </a:p>
          <a:p>
            <a:r>
              <a:rPr lang="de-CH" b="1" dirty="0"/>
              <a:t>Reisedestination</a:t>
            </a:r>
          </a:p>
          <a:p>
            <a:pPr lvl="1"/>
            <a:r>
              <a:rPr lang="de-CH" dirty="0"/>
              <a:t>CED-Patienten vertragen meist alle Klimazonen unserer Erde.</a:t>
            </a:r>
          </a:p>
          <a:p>
            <a:pPr lvl="1"/>
            <a:r>
              <a:rPr lang="de-CH" dirty="0"/>
              <a:t>Falls Beschwerden auch ausserhalb des Verdauungstraktes (z.B. Haut- oder Gelenkprobleme) ist besonders mediterranes Klima empfohlen</a:t>
            </a:r>
          </a:p>
          <a:p>
            <a:pPr lvl="1"/>
            <a:r>
              <a:rPr lang="de-CH" dirty="0"/>
              <a:t>Es ist wichtig, die Urlaubsaktivitäten an die gerade aktuelle Krankheitsphase anzupassen. Je ruhiger die Erkrankung, desto abenteuerlicher die Destination…</a:t>
            </a:r>
          </a:p>
          <a:p>
            <a:endParaRPr lang="de-CH" b="1" dirty="0"/>
          </a:p>
        </p:txBody>
      </p:sp>
      <p:sp>
        <p:nvSpPr>
          <p:cNvPr id="4" name="Fußzeilenplatzhalter 3">
            <a:extLst>
              <a:ext uri="{FF2B5EF4-FFF2-40B4-BE49-F238E27FC236}">
                <a16:creationId xmlns:a16="http://schemas.microsoft.com/office/drawing/2014/main" id="{015563AB-F1BB-4A83-AE82-C4314C5931F5}"/>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5CAF811A-9735-42E3-89A5-99554D371BE5}"/>
              </a:ext>
            </a:extLst>
          </p:cNvPr>
          <p:cNvSpPr>
            <a:spLocks noGrp="1"/>
          </p:cNvSpPr>
          <p:nvPr>
            <p:ph type="sldNum" sz="quarter" idx="12"/>
          </p:nvPr>
        </p:nvSpPr>
        <p:spPr/>
        <p:txBody>
          <a:bodyPr/>
          <a:lstStyle/>
          <a:p>
            <a:fld id="{65942B0C-C8C6-4CA5-9669-BB39749E6C43}" type="slidenum">
              <a:rPr lang="de-CH" smtClean="0"/>
              <a:pPr/>
              <a:t>4</a:t>
            </a:fld>
            <a:endParaRPr lang="de-CH" dirty="0"/>
          </a:p>
        </p:txBody>
      </p:sp>
      <p:sp>
        <p:nvSpPr>
          <p:cNvPr id="6" name="Textfeld 5">
            <a:extLst>
              <a:ext uri="{FF2B5EF4-FFF2-40B4-BE49-F238E27FC236}">
                <a16:creationId xmlns:a16="http://schemas.microsoft.com/office/drawing/2014/main" id="{1FC02848-EA4E-4528-B4A4-8EE0B43B6350}"/>
              </a:ext>
            </a:extLst>
          </p:cNvPr>
          <p:cNvSpPr txBox="1"/>
          <p:nvPr/>
        </p:nvSpPr>
        <p:spPr>
          <a:xfrm>
            <a:off x="2832468" y="2526724"/>
            <a:ext cx="8408779" cy="1261884"/>
          </a:xfrm>
          <a:prstGeom prst="rect">
            <a:avLst/>
          </a:prstGeom>
          <a:solidFill>
            <a:srgbClr val="FF0000">
              <a:alpha val="4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252000" rtlCol="0">
            <a:spAutoFit/>
          </a:bodyPr>
          <a:lstStyle/>
          <a:p>
            <a:pPr fontAlgn="base">
              <a:spcBef>
                <a:spcPct val="0"/>
              </a:spcBef>
              <a:spcAft>
                <a:spcPct val="0"/>
              </a:spcAft>
            </a:pPr>
            <a:endParaRPr lang="de-CH" sz="2800" dirty="0">
              <a:solidFill>
                <a:srgbClr val="000000"/>
              </a:solidFill>
              <a:sym typeface="Wingdings" panose="05000000000000000000" pitchFamily="2" charset="2"/>
            </a:endParaRPr>
          </a:p>
          <a:p>
            <a:pPr marL="452438" indent="-452438" fontAlgn="base">
              <a:spcBef>
                <a:spcPct val="0"/>
              </a:spcBef>
              <a:spcAft>
                <a:spcPct val="0"/>
              </a:spcAft>
            </a:pPr>
            <a:r>
              <a:rPr lang="de-CH" dirty="0">
                <a:solidFill>
                  <a:srgbClr val="000000"/>
                </a:solidFill>
                <a:sym typeface="Wingdings" panose="05000000000000000000" pitchFamily="2" charset="2"/>
              </a:rPr>
              <a:t> </a:t>
            </a:r>
            <a:r>
              <a:rPr lang="de-CH" kern="0" dirty="0">
                <a:solidFill>
                  <a:srgbClr val="000000"/>
                </a:solidFill>
                <a:latin typeface="Tahoma" pitchFamily="34" charset="0"/>
              </a:rPr>
              <a:t>Der beste Zeitpunkt für eine Reise ist in stabiler Remission.</a:t>
            </a:r>
          </a:p>
          <a:p>
            <a:pPr fontAlgn="base">
              <a:spcBef>
                <a:spcPct val="0"/>
              </a:spcBef>
              <a:spcAft>
                <a:spcPct val="0"/>
              </a:spcAft>
            </a:pPr>
            <a:endParaRPr lang="de-CH" sz="2800" dirty="0">
              <a:solidFill>
                <a:srgbClr val="000000"/>
              </a:solidFill>
            </a:endParaRPr>
          </a:p>
        </p:txBody>
      </p:sp>
    </p:spTree>
    <p:extLst>
      <p:ext uri="{BB962C8B-B14F-4D97-AF65-F5344CB8AC3E}">
        <p14:creationId xmlns:p14="http://schemas.microsoft.com/office/powerpoint/2010/main" val="12770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426E4-EBE5-4AE1-8545-40FCBF95A488}"/>
              </a:ext>
            </a:extLst>
          </p:cNvPr>
          <p:cNvSpPr>
            <a:spLocks noGrp="1"/>
          </p:cNvSpPr>
          <p:nvPr>
            <p:ph type="title"/>
          </p:nvPr>
        </p:nvSpPr>
        <p:spPr/>
        <p:txBody>
          <a:bodyPr>
            <a:normAutofit fontScale="90000"/>
          </a:bodyPr>
          <a:lstStyle/>
          <a:p>
            <a:r>
              <a:rPr lang="de-CH" dirty="0"/>
              <a:t>Reisevorbereitung</a:t>
            </a:r>
          </a:p>
        </p:txBody>
      </p:sp>
      <p:sp>
        <p:nvSpPr>
          <p:cNvPr id="3" name="Inhaltsplatzhalter 2">
            <a:extLst>
              <a:ext uri="{FF2B5EF4-FFF2-40B4-BE49-F238E27FC236}">
                <a16:creationId xmlns:a16="http://schemas.microsoft.com/office/drawing/2014/main" id="{B94B2316-D322-465B-827E-626275E8FB67}"/>
              </a:ext>
            </a:extLst>
          </p:cNvPr>
          <p:cNvSpPr>
            <a:spLocks noGrp="1"/>
          </p:cNvSpPr>
          <p:nvPr>
            <p:ph idx="1"/>
          </p:nvPr>
        </p:nvSpPr>
        <p:spPr>
          <a:xfrm>
            <a:off x="270001" y="980993"/>
            <a:ext cx="11712451" cy="5155315"/>
          </a:xfrm>
        </p:spPr>
        <p:txBody>
          <a:bodyPr/>
          <a:lstStyle/>
          <a:p>
            <a:r>
              <a:rPr lang="de-CH" dirty="0"/>
              <a:t>Informieren Sie sich über die lokalen Gegebenheiten vor Ort. Besprechen Sie die Reise mit Ihren behandelnden Ärzten und/oder Tropen- respektive Reisemediziner und ggf. EDA.</a:t>
            </a:r>
          </a:p>
          <a:p>
            <a:endParaRPr lang="de-CH" dirty="0"/>
          </a:p>
          <a:p>
            <a:endParaRPr lang="de-CH" dirty="0"/>
          </a:p>
        </p:txBody>
      </p:sp>
      <p:sp>
        <p:nvSpPr>
          <p:cNvPr id="4" name="Fußzeilenplatzhalter 3">
            <a:extLst>
              <a:ext uri="{FF2B5EF4-FFF2-40B4-BE49-F238E27FC236}">
                <a16:creationId xmlns:a16="http://schemas.microsoft.com/office/drawing/2014/main" id="{3255CE2C-5BA6-47F2-A942-887A219E9BE7}"/>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42EDF927-9BAD-434E-BF06-7873CFBF5305}"/>
              </a:ext>
            </a:extLst>
          </p:cNvPr>
          <p:cNvSpPr>
            <a:spLocks noGrp="1"/>
          </p:cNvSpPr>
          <p:nvPr>
            <p:ph type="sldNum" sz="quarter" idx="12"/>
          </p:nvPr>
        </p:nvSpPr>
        <p:spPr/>
        <p:txBody>
          <a:bodyPr/>
          <a:lstStyle/>
          <a:p>
            <a:fld id="{65942B0C-C8C6-4CA5-9669-BB39749E6C43}" type="slidenum">
              <a:rPr lang="de-CH" smtClean="0"/>
              <a:pPr/>
              <a:t>5</a:t>
            </a:fld>
            <a:endParaRPr lang="de-CH" dirty="0"/>
          </a:p>
        </p:txBody>
      </p:sp>
      <p:pic>
        <p:nvPicPr>
          <p:cNvPr id="6" name="Picture 2">
            <a:extLst>
              <a:ext uri="{FF2B5EF4-FFF2-40B4-BE49-F238E27FC236}">
                <a16:creationId xmlns:a16="http://schemas.microsoft.com/office/drawing/2014/main" id="{F1E8DE0E-75BE-4DFD-ADF9-25753FFB28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3" t="9791" r="26497"/>
          <a:stretch/>
        </p:blipFill>
        <p:spPr bwMode="auto">
          <a:xfrm>
            <a:off x="374073" y="1853544"/>
            <a:ext cx="4954386" cy="3857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00A76BEC-CBDA-4CEA-AC03-13BFE7AB40F9}"/>
              </a:ext>
            </a:extLst>
          </p:cNvPr>
          <p:cNvSpPr txBox="1"/>
          <p:nvPr/>
        </p:nvSpPr>
        <p:spPr>
          <a:xfrm>
            <a:off x="374073" y="5908739"/>
            <a:ext cx="4954386" cy="646331"/>
          </a:xfrm>
          <a:prstGeom prst="rect">
            <a:avLst/>
          </a:prstGeom>
          <a:noFill/>
        </p:spPr>
        <p:txBody>
          <a:bodyPr wrap="square" rtlCol="0">
            <a:spAutoFit/>
          </a:bodyPr>
          <a:lstStyle/>
          <a:p>
            <a:r>
              <a:rPr lang="de-CH" dirty="0">
                <a:solidFill>
                  <a:srgbClr val="FF0000"/>
                </a:solidFill>
                <a:hlinkClick r:id="rId3">
                  <a:extLst>
                    <a:ext uri="{A12FA001-AC4F-418D-AE19-62706E023703}">
                      <ahyp:hlinkClr xmlns:ahyp="http://schemas.microsoft.com/office/drawing/2018/hyperlinkcolor" val="tx"/>
                    </a:ext>
                  </a:extLst>
                </a:hlinkClick>
              </a:rPr>
              <a:t>http://www.safetravel.ch</a:t>
            </a:r>
            <a:endParaRPr lang="de-CH" dirty="0">
              <a:solidFill>
                <a:srgbClr val="FF0000"/>
              </a:solidFill>
            </a:endParaRPr>
          </a:p>
          <a:p>
            <a:endParaRPr lang="de-CH" dirty="0"/>
          </a:p>
        </p:txBody>
      </p:sp>
      <p:sp>
        <p:nvSpPr>
          <p:cNvPr id="9" name="Textfeld 8">
            <a:extLst>
              <a:ext uri="{FF2B5EF4-FFF2-40B4-BE49-F238E27FC236}">
                <a16:creationId xmlns:a16="http://schemas.microsoft.com/office/drawing/2014/main" id="{81D7AB66-724C-440E-8AD1-4DAC8FF42922}"/>
              </a:ext>
            </a:extLst>
          </p:cNvPr>
          <p:cNvSpPr txBox="1"/>
          <p:nvPr/>
        </p:nvSpPr>
        <p:spPr>
          <a:xfrm>
            <a:off x="6374410" y="5923189"/>
            <a:ext cx="4236441" cy="646331"/>
          </a:xfrm>
          <a:prstGeom prst="rect">
            <a:avLst/>
          </a:prstGeom>
          <a:noFill/>
        </p:spPr>
        <p:txBody>
          <a:bodyPr wrap="square" rtlCol="0">
            <a:spAutoFit/>
          </a:bodyPr>
          <a:lstStyle/>
          <a:p>
            <a:r>
              <a:rPr lang="de-CH" dirty="0">
                <a:solidFill>
                  <a:srgbClr val="FF0000"/>
                </a:solidFill>
                <a:hlinkClick r:id="rId4">
                  <a:extLst>
                    <a:ext uri="{A12FA001-AC4F-418D-AE19-62706E023703}">
                      <ahyp:hlinkClr xmlns:ahyp="http://schemas.microsoft.com/office/drawing/2018/hyperlinkcolor" val="tx"/>
                    </a:ext>
                  </a:extLst>
                </a:hlinkClick>
              </a:rPr>
              <a:t>https://www.swisstph.ch</a:t>
            </a:r>
            <a:endParaRPr lang="de-CH" dirty="0">
              <a:solidFill>
                <a:srgbClr val="FF0000"/>
              </a:solidFill>
            </a:endParaRPr>
          </a:p>
          <a:p>
            <a:endParaRPr lang="de-CH" dirty="0"/>
          </a:p>
        </p:txBody>
      </p:sp>
      <p:pic>
        <p:nvPicPr>
          <p:cNvPr id="2050" name="Picture 2" descr="Swiss TPH | Kompetenz für Gesundheit weltweit">
            <a:extLst>
              <a:ext uri="{FF2B5EF4-FFF2-40B4-BE49-F238E27FC236}">
                <a16:creationId xmlns:a16="http://schemas.microsoft.com/office/drawing/2014/main" id="{D1BD8E19-C8CC-4E1D-A9F1-E7F01C0DE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289" y="2324113"/>
            <a:ext cx="5097086" cy="24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6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67BCA-CFF7-4261-8713-DFD4DD6EC7F5}"/>
              </a:ext>
            </a:extLst>
          </p:cNvPr>
          <p:cNvSpPr>
            <a:spLocks noGrp="1"/>
          </p:cNvSpPr>
          <p:nvPr>
            <p:ph type="title"/>
          </p:nvPr>
        </p:nvSpPr>
        <p:spPr/>
        <p:txBody>
          <a:bodyPr>
            <a:normAutofit fontScale="90000"/>
          </a:bodyPr>
          <a:lstStyle/>
          <a:p>
            <a:r>
              <a:rPr lang="de-CH" dirty="0"/>
              <a:t>Reisevorbereitung II - Impfungen</a:t>
            </a:r>
          </a:p>
        </p:txBody>
      </p:sp>
      <p:sp>
        <p:nvSpPr>
          <p:cNvPr id="3" name="Inhaltsplatzhalter 2">
            <a:extLst>
              <a:ext uri="{FF2B5EF4-FFF2-40B4-BE49-F238E27FC236}">
                <a16:creationId xmlns:a16="http://schemas.microsoft.com/office/drawing/2014/main" id="{E78C2232-A1AB-4DCE-AFBB-561040FB1066}"/>
              </a:ext>
            </a:extLst>
          </p:cNvPr>
          <p:cNvSpPr>
            <a:spLocks noGrp="1"/>
          </p:cNvSpPr>
          <p:nvPr>
            <p:ph idx="1"/>
          </p:nvPr>
        </p:nvSpPr>
        <p:spPr/>
        <p:txBody>
          <a:bodyPr/>
          <a:lstStyle/>
          <a:p>
            <a:r>
              <a:rPr lang="de-CH" b="1" dirty="0"/>
              <a:t>Während Totimpfstoffe </a:t>
            </a:r>
            <a:r>
              <a:rPr lang="de-CH" dirty="0"/>
              <a:t>auch bei einer immunsupprimierenden Therapie in der Regel kein Problem darstellen, </a:t>
            </a:r>
            <a:r>
              <a:rPr lang="de-CH" b="1" dirty="0"/>
              <a:t>dürfen Lebendimpfstoffe nicht angewendet werden</a:t>
            </a:r>
            <a:r>
              <a:rPr lang="de-CH" dirty="0"/>
              <a:t>. Daher wird empfohlen, nach Erstdiagnose einer CED, spätestens aber vor Beginn einer immunsuppressiven Therapie, den Impfstatus zu aktualisieren</a:t>
            </a:r>
          </a:p>
          <a:p>
            <a:r>
              <a:rPr lang="de-CH" b="1" dirty="0"/>
              <a:t>Impfstatus überprüfen vor der Reise!</a:t>
            </a:r>
          </a:p>
          <a:p>
            <a:pPr marL="0" indent="0">
              <a:buNone/>
            </a:pPr>
            <a:endParaRPr lang="de-CH" dirty="0"/>
          </a:p>
          <a:p>
            <a:endParaRPr lang="de-CH" dirty="0"/>
          </a:p>
          <a:p>
            <a:endParaRPr lang="de-CH" dirty="0"/>
          </a:p>
        </p:txBody>
      </p:sp>
      <p:sp>
        <p:nvSpPr>
          <p:cNvPr id="4" name="Fußzeilenplatzhalter 3">
            <a:extLst>
              <a:ext uri="{FF2B5EF4-FFF2-40B4-BE49-F238E27FC236}">
                <a16:creationId xmlns:a16="http://schemas.microsoft.com/office/drawing/2014/main" id="{5381D90E-7385-45F7-97EC-26B967F6D586}"/>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FDA68AF0-B316-4F89-8E8B-2231A7293465}"/>
              </a:ext>
            </a:extLst>
          </p:cNvPr>
          <p:cNvSpPr>
            <a:spLocks noGrp="1"/>
          </p:cNvSpPr>
          <p:nvPr>
            <p:ph type="sldNum" sz="quarter" idx="12"/>
          </p:nvPr>
        </p:nvSpPr>
        <p:spPr/>
        <p:txBody>
          <a:bodyPr/>
          <a:lstStyle/>
          <a:p>
            <a:fld id="{65942B0C-C8C6-4CA5-9669-BB39749E6C43}" type="slidenum">
              <a:rPr lang="de-CH" smtClean="0"/>
              <a:pPr/>
              <a:t>6</a:t>
            </a:fld>
            <a:endParaRPr lang="de-CH" dirty="0"/>
          </a:p>
        </p:txBody>
      </p:sp>
      <p:pic>
        <p:nvPicPr>
          <p:cNvPr id="6" name="Grafik 5">
            <a:extLst>
              <a:ext uri="{FF2B5EF4-FFF2-40B4-BE49-F238E27FC236}">
                <a16:creationId xmlns:a16="http://schemas.microsoft.com/office/drawing/2014/main" id="{A30381A0-285D-40F4-8B3D-F739EC35A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970">
            <a:off x="9368897" y="2250182"/>
            <a:ext cx="2793702" cy="2224777"/>
          </a:xfrm>
          <a:prstGeom prst="rect">
            <a:avLst/>
          </a:prstGeom>
        </p:spPr>
      </p:pic>
      <p:graphicFrame>
        <p:nvGraphicFramePr>
          <p:cNvPr id="8" name="Tabelle 7">
            <a:extLst>
              <a:ext uri="{FF2B5EF4-FFF2-40B4-BE49-F238E27FC236}">
                <a16:creationId xmlns:a16="http://schemas.microsoft.com/office/drawing/2014/main" id="{604B2ED2-572C-491C-982B-863AAB7CE71E}"/>
              </a:ext>
            </a:extLst>
          </p:cNvPr>
          <p:cNvGraphicFramePr>
            <a:graphicFrameLocks noGrp="1"/>
          </p:cNvGraphicFramePr>
          <p:nvPr>
            <p:extLst>
              <p:ext uri="{D42A27DB-BD31-4B8C-83A1-F6EECF244321}">
                <p14:modId xmlns:p14="http://schemas.microsoft.com/office/powerpoint/2010/main" val="2194300184"/>
              </p:ext>
            </p:extLst>
          </p:nvPr>
        </p:nvGraphicFramePr>
        <p:xfrm>
          <a:off x="345091" y="2758064"/>
          <a:ext cx="8770620" cy="2381131"/>
        </p:xfrm>
        <a:graphic>
          <a:graphicData uri="http://schemas.openxmlformats.org/drawingml/2006/table">
            <a:tbl>
              <a:tblPr firstRow="1" bandRow="1">
                <a:tableStyleId>{073A0DAA-6AF3-43AB-8588-CEC1D06C72B9}</a:tableStyleId>
              </a:tblPr>
              <a:tblGrid>
                <a:gridCol w="2253003">
                  <a:extLst>
                    <a:ext uri="{9D8B030D-6E8A-4147-A177-3AD203B41FA5}">
                      <a16:colId xmlns:a16="http://schemas.microsoft.com/office/drawing/2014/main" val="20000"/>
                    </a:ext>
                  </a:extLst>
                </a:gridCol>
                <a:gridCol w="4827864">
                  <a:extLst>
                    <a:ext uri="{9D8B030D-6E8A-4147-A177-3AD203B41FA5}">
                      <a16:colId xmlns:a16="http://schemas.microsoft.com/office/drawing/2014/main" val="20001"/>
                    </a:ext>
                  </a:extLst>
                </a:gridCol>
                <a:gridCol w="1689753">
                  <a:extLst>
                    <a:ext uri="{9D8B030D-6E8A-4147-A177-3AD203B41FA5}">
                      <a16:colId xmlns:a16="http://schemas.microsoft.com/office/drawing/2014/main" val="20002"/>
                    </a:ext>
                  </a:extLst>
                </a:gridCol>
              </a:tblGrid>
              <a:tr h="767200">
                <a:tc>
                  <a:txBody>
                    <a:bodyPr/>
                    <a:lstStyle/>
                    <a:p>
                      <a:r>
                        <a:rPr lang="de-CH" dirty="0"/>
                        <a:t>Impfung</a:t>
                      </a:r>
                    </a:p>
                  </a:txBody>
                  <a:tcPr marL="121920" marR="121920"/>
                </a:tc>
                <a:tc>
                  <a:txBody>
                    <a:bodyPr/>
                    <a:lstStyle/>
                    <a:p>
                      <a:r>
                        <a:rPr lang="de-CH" dirty="0">
                          <a:solidFill>
                            <a:schemeClr val="bg1"/>
                          </a:solidFill>
                        </a:rPr>
                        <a:t>Bemerkung</a:t>
                      </a:r>
                    </a:p>
                  </a:txBody>
                  <a:tcPr marL="121920" marR="121920"/>
                </a:tc>
                <a:tc>
                  <a:txBody>
                    <a:bodyPr/>
                    <a:lstStyle/>
                    <a:p>
                      <a:r>
                        <a:rPr lang="de-CH" dirty="0"/>
                        <a:t>Lebend-Impfstoff</a:t>
                      </a:r>
                    </a:p>
                  </a:txBody>
                  <a:tcPr marL="121920" marR="121920"/>
                </a:tc>
                <a:extLst>
                  <a:ext uri="{0D108BD9-81ED-4DB2-BD59-A6C34878D82A}">
                    <a16:rowId xmlns:a16="http://schemas.microsoft.com/office/drawing/2014/main" val="10000"/>
                  </a:ext>
                </a:extLst>
              </a:tr>
              <a:tr h="344937">
                <a:tc>
                  <a:txBody>
                    <a:bodyPr/>
                    <a:lstStyle/>
                    <a:p>
                      <a:r>
                        <a:rPr lang="de-CH" sz="1600" dirty="0">
                          <a:solidFill>
                            <a:schemeClr val="accent1"/>
                          </a:solidFill>
                        </a:rPr>
                        <a:t>Hepatitis A</a:t>
                      </a:r>
                    </a:p>
                  </a:txBody>
                  <a:tcPr marL="121920" marR="121920"/>
                </a:tc>
                <a:tc>
                  <a:txBody>
                    <a:bodyPr/>
                    <a:lstStyle/>
                    <a:p>
                      <a:r>
                        <a:rPr lang="de-CH" sz="1600" dirty="0">
                          <a:solidFill>
                            <a:schemeClr val="accent1"/>
                          </a:solidFill>
                        </a:rPr>
                        <a:t>Bei Reise in </a:t>
                      </a:r>
                      <a:r>
                        <a:rPr lang="de-CH" sz="1600" dirty="0" err="1">
                          <a:solidFill>
                            <a:schemeClr val="accent1"/>
                          </a:solidFill>
                        </a:rPr>
                        <a:t>Endemiegebiet</a:t>
                      </a:r>
                      <a:endParaRPr lang="de-CH" sz="1600" dirty="0">
                        <a:solidFill>
                          <a:schemeClr val="accent1"/>
                        </a:solidFill>
                      </a:endParaRPr>
                    </a:p>
                  </a:txBody>
                  <a:tcPr marL="121920" marR="121920"/>
                </a:tc>
                <a:tc>
                  <a:txBody>
                    <a:bodyPr/>
                    <a:lstStyle/>
                    <a:p>
                      <a:pPr algn="ctr"/>
                      <a:r>
                        <a:rPr lang="de-CH" sz="1600" dirty="0">
                          <a:solidFill>
                            <a:schemeClr val="accent1"/>
                          </a:solidFill>
                        </a:rPr>
                        <a:t>Nein</a:t>
                      </a:r>
                    </a:p>
                  </a:txBody>
                  <a:tcPr marL="121920" marR="121920"/>
                </a:tc>
                <a:extLst>
                  <a:ext uri="{0D108BD9-81ED-4DB2-BD59-A6C34878D82A}">
                    <a16:rowId xmlns:a16="http://schemas.microsoft.com/office/drawing/2014/main" val="10001"/>
                  </a:ext>
                </a:extLst>
              </a:tr>
              <a:tr h="344937">
                <a:tc>
                  <a:txBody>
                    <a:bodyPr/>
                    <a:lstStyle/>
                    <a:p>
                      <a:r>
                        <a:rPr lang="de-CH" sz="1600" dirty="0" err="1">
                          <a:solidFill>
                            <a:schemeClr val="accent1"/>
                          </a:solidFill>
                        </a:rPr>
                        <a:t>Meningokokken</a:t>
                      </a:r>
                      <a:endParaRPr lang="de-CH" sz="1600" dirty="0">
                        <a:solidFill>
                          <a:schemeClr val="accent1"/>
                        </a:solidFill>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dirty="0">
                          <a:solidFill>
                            <a:schemeClr val="accent1"/>
                          </a:solidFill>
                        </a:rPr>
                        <a:t>Bei Reise in </a:t>
                      </a:r>
                      <a:r>
                        <a:rPr lang="de-CH" sz="1600" dirty="0" err="1">
                          <a:solidFill>
                            <a:schemeClr val="accent1"/>
                          </a:solidFill>
                        </a:rPr>
                        <a:t>Endemiegebiet</a:t>
                      </a:r>
                      <a:r>
                        <a:rPr lang="de-CH" sz="1600" baseline="0" dirty="0">
                          <a:solidFill>
                            <a:schemeClr val="accent1"/>
                          </a:solidFill>
                        </a:rPr>
                        <a:t> oder Risikosituation</a:t>
                      </a:r>
                      <a:endParaRPr lang="de-CH" sz="1600" dirty="0">
                        <a:solidFill>
                          <a:schemeClr val="accent1"/>
                        </a:solidFill>
                      </a:endParaRPr>
                    </a:p>
                  </a:txBody>
                  <a:tcPr marL="121920" marR="121920"/>
                </a:tc>
                <a:tc>
                  <a:txBody>
                    <a:bodyPr/>
                    <a:lstStyle/>
                    <a:p>
                      <a:pPr algn="ctr"/>
                      <a:r>
                        <a:rPr lang="de-CH" sz="1600" dirty="0">
                          <a:solidFill>
                            <a:schemeClr val="accent1"/>
                          </a:solidFill>
                        </a:rPr>
                        <a:t>Nein</a:t>
                      </a:r>
                    </a:p>
                  </a:txBody>
                  <a:tcPr marL="121920" marR="121920"/>
                </a:tc>
                <a:extLst>
                  <a:ext uri="{0D108BD9-81ED-4DB2-BD59-A6C34878D82A}">
                    <a16:rowId xmlns:a16="http://schemas.microsoft.com/office/drawing/2014/main" val="10002"/>
                  </a:ext>
                </a:extLst>
              </a:tr>
              <a:tr h="344937">
                <a:tc>
                  <a:txBody>
                    <a:bodyPr/>
                    <a:lstStyle/>
                    <a:p>
                      <a:r>
                        <a:rPr lang="de-CH" sz="1600" dirty="0">
                          <a:solidFill>
                            <a:schemeClr val="accent1"/>
                          </a:solidFill>
                        </a:rPr>
                        <a:t>Gelbfieber</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dirty="0">
                          <a:solidFill>
                            <a:schemeClr val="accent1"/>
                          </a:solidFill>
                        </a:rPr>
                        <a:t>Sollte</a:t>
                      </a:r>
                      <a:r>
                        <a:rPr lang="de-CH" sz="1600" baseline="0" dirty="0">
                          <a:solidFill>
                            <a:schemeClr val="accent1"/>
                          </a:solidFill>
                        </a:rPr>
                        <a:t> bei IBD-Patienten gemieden werden</a:t>
                      </a:r>
                      <a:endParaRPr lang="de-CH" sz="1600" dirty="0">
                        <a:solidFill>
                          <a:schemeClr val="accent1"/>
                        </a:solidFill>
                      </a:endParaRPr>
                    </a:p>
                  </a:txBody>
                  <a:tcPr marL="121920" marR="121920"/>
                </a:tc>
                <a:tc>
                  <a:txBody>
                    <a:bodyPr/>
                    <a:lstStyle/>
                    <a:p>
                      <a:pPr algn="ctr"/>
                      <a:r>
                        <a:rPr lang="de-CH" sz="1600" dirty="0">
                          <a:solidFill>
                            <a:srgbClr val="FF0000"/>
                          </a:solidFill>
                        </a:rPr>
                        <a:t>Ja</a:t>
                      </a:r>
                    </a:p>
                  </a:txBody>
                  <a:tcPr marL="121920" marR="121920"/>
                </a:tc>
                <a:extLst>
                  <a:ext uri="{0D108BD9-81ED-4DB2-BD59-A6C34878D82A}">
                    <a16:rowId xmlns:a16="http://schemas.microsoft.com/office/drawing/2014/main" val="10003"/>
                  </a:ext>
                </a:extLst>
              </a:tr>
              <a:tr h="538668">
                <a:tc>
                  <a:txBody>
                    <a:bodyPr/>
                    <a:lstStyle/>
                    <a:p>
                      <a:r>
                        <a:rPr lang="de-CH" sz="1600" dirty="0">
                          <a:solidFill>
                            <a:schemeClr val="accent1"/>
                          </a:solidFill>
                        </a:rPr>
                        <a:t>Typhus</a:t>
                      </a:r>
                    </a:p>
                  </a:txBody>
                  <a:tcPr marL="121920" marR="121920"/>
                </a:tc>
                <a:tc>
                  <a:txBody>
                    <a:bodyPr/>
                    <a:lstStyle/>
                    <a:p>
                      <a:r>
                        <a:rPr lang="de-CH" sz="1600" dirty="0">
                          <a:solidFill>
                            <a:schemeClr val="tx2"/>
                          </a:solidFill>
                        </a:rPr>
                        <a:t>Orale</a:t>
                      </a:r>
                      <a:r>
                        <a:rPr lang="de-CH" sz="1600" baseline="0" dirty="0">
                          <a:solidFill>
                            <a:schemeClr val="tx2"/>
                          </a:solidFill>
                        </a:rPr>
                        <a:t> Impfung s</a:t>
                      </a:r>
                      <a:r>
                        <a:rPr lang="de-CH" sz="1600" dirty="0">
                          <a:solidFill>
                            <a:schemeClr val="tx2"/>
                          </a:solidFill>
                        </a:rPr>
                        <a:t>ollte</a:t>
                      </a:r>
                      <a:r>
                        <a:rPr lang="de-CH" sz="1600" baseline="0" dirty="0">
                          <a:solidFill>
                            <a:schemeClr val="tx2"/>
                          </a:solidFill>
                        </a:rPr>
                        <a:t> bei IBD-Patienten gemieden werden</a:t>
                      </a:r>
                      <a:endParaRPr lang="de-CH" sz="1600" dirty="0">
                        <a:solidFill>
                          <a:schemeClr val="tx2"/>
                        </a:solidFill>
                      </a:endParaRPr>
                    </a:p>
                  </a:txBody>
                  <a:tcPr marL="121920" marR="121920"/>
                </a:tc>
                <a:tc>
                  <a:txBody>
                    <a:bodyPr/>
                    <a:lstStyle/>
                    <a:p>
                      <a:pPr algn="ctr"/>
                      <a:r>
                        <a:rPr lang="de-CH" sz="1600" dirty="0">
                          <a:solidFill>
                            <a:srgbClr val="FF0000"/>
                          </a:solidFill>
                        </a:rPr>
                        <a:t>Ja</a:t>
                      </a:r>
                    </a:p>
                  </a:txBody>
                  <a:tcPr marL="121920" marR="121920"/>
                </a:tc>
                <a:extLst>
                  <a:ext uri="{0D108BD9-81ED-4DB2-BD59-A6C34878D82A}">
                    <a16:rowId xmlns:a16="http://schemas.microsoft.com/office/drawing/2014/main" val="10004"/>
                  </a:ext>
                </a:extLst>
              </a:tr>
            </a:tbl>
          </a:graphicData>
        </a:graphic>
      </p:graphicFrame>
      <p:sp>
        <p:nvSpPr>
          <p:cNvPr id="9" name="Rechteck 8">
            <a:extLst>
              <a:ext uri="{FF2B5EF4-FFF2-40B4-BE49-F238E27FC236}">
                <a16:creationId xmlns:a16="http://schemas.microsoft.com/office/drawing/2014/main" id="{05ABA99D-DDCD-4D35-9EC8-FD6EC48DDEAE}"/>
              </a:ext>
            </a:extLst>
          </p:cNvPr>
          <p:cNvSpPr/>
          <p:nvPr/>
        </p:nvSpPr>
        <p:spPr>
          <a:xfrm>
            <a:off x="270001" y="5247993"/>
            <a:ext cx="11414067" cy="923330"/>
          </a:xfrm>
          <a:prstGeom prst="rect">
            <a:avLst/>
          </a:prstGeom>
        </p:spPr>
        <p:txBody>
          <a:bodyPr wrap="square">
            <a:spAutoFit/>
          </a:bodyPr>
          <a:lstStyle/>
          <a:p>
            <a:pPr>
              <a:buClr>
                <a:srgbClr val="3333CC"/>
              </a:buClr>
            </a:pPr>
            <a:r>
              <a:rPr lang="de-CH" u="sng" kern="0" dirty="0">
                <a:solidFill>
                  <a:schemeClr val="accent1"/>
                </a:solidFill>
              </a:rPr>
              <a:t>Weitere Impfungen </a:t>
            </a:r>
            <a:r>
              <a:rPr lang="de-CH" kern="0" dirty="0">
                <a:solidFill>
                  <a:schemeClr val="accent1"/>
                </a:solidFill>
              </a:rPr>
              <a:t>(z.B. Tollwut, parenterale Typhus-Impfung, Japanische Encephalitis, FSME, Polio) abhängig von Reiseziel.</a:t>
            </a:r>
          </a:p>
          <a:p>
            <a:pPr>
              <a:buClr>
                <a:srgbClr val="3333CC"/>
              </a:buClr>
            </a:pPr>
            <a:r>
              <a:rPr lang="de-CH" kern="0" dirty="0">
                <a:solidFill>
                  <a:schemeClr val="accent1"/>
                </a:solidFill>
              </a:rPr>
              <a:t>Bei </a:t>
            </a:r>
            <a:r>
              <a:rPr lang="de-CH" u="sng" kern="0" dirty="0">
                <a:solidFill>
                  <a:schemeClr val="accent1"/>
                </a:solidFill>
              </a:rPr>
              <a:t>Malaria-Prophylaxe</a:t>
            </a:r>
            <a:r>
              <a:rPr lang="de-CH" kern="0" dirty="0">
                <a:solidFill>
                  <a:schemeClr val="accent1"/>
                </a:solidFill>
              </a:rPr>
              <a:t>, Interaktionen mit Immunsuppression beachten.</a:t>
            </a:r>
          </a:p>
        </p:txBody>
      </p:sp>
    </p:spTree>
    <p:extLst>
      <p:ext uri="{BB962C8B-B14F-4D97-AF65-F5344CB8AC3E}">
        <p14:creationId xmlns:p14="http://schemas.microsoft.com/office/powerpoint/2010/main" val="33341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E861F-C6A1-4901-AEB4-A4FD462843FB}"/>
              </a:ext>
            </a:extLst>
          </p:cNvPr>
          <p:cNvSpPr>
            <a:spLocks noGrp="1"/>
          </p:cNvSpPr>
          <p:nvPr>
            <p:ph type="title"/>
          </p:nvPr>
        </p:nvSpPr>
        <p:spPr/>
        <p:txBody>
          <a:bodyPr>
            <a:normAutofit fontScale="90000"/>
          </a:bodyPr>
          <a:lstStyle/>
          <a:p>
            <a:r>
              <a:rPr lang="de-CH" dirty="0"/>
              <a:t>Reisevorbereitung III - Reiseapotheke</a:t>
            </a:r>
          </a:p>
        </p:txBody>
      </p:sp>
      <p:sp>
        <p:nvSpPr>
          <p:cNvPr id="3" name="Inhaltsplatzhalter 2">
            <a:extLst>
              <a:ext uri="{FF2B5EF4-FFF2-40B4-BE49-F238E27FC236}">
                <a16:creationId xmlns:a16="http://schemas.microsoft.com/office/drawing/2014/main" id="{1540E9E1-6C29-4723-A32C-0CC425DBC50C}"/>
              </a:ext>
            </a:extLst>
          </p:cNvPr>
          <p:cNvSpPr>
            <a:spLocks noGrp="1"/>
          </p:cNvSpPr>
          <p:nvPr>
            <p:ph idx="1"/>
          </p:nvPr>
        </p:nvSpPr>
        <p:spPr>
          <a:xfrm>
            <a:off x="270001" y="1016008"/>
            <a:ext cx="11712451" cy="5155315"/>
          </a:xfrm>
        </p:spPr>
        <p:txBody>
          <a:bodyPr/>
          <a:lstStyle/>
          <a:p>
            <a:r>
              <a:rPr lang="de-CH" b="1" dirty="0"/>
              <a:t>Dauermedikation</a:t>
            </a:r>
          </a:p>
          <a:p>
            <a:endParaRPr lang="de-CH" b="1" dirty="0"/>
          </a:p>
          <a:p>
            <a:r>
              <a:rPr lang="de-CH" dirty="0"/>
              <a:t>Salben oder Gels zur Linderung von Sonnenbrand und Mückenstichen</a:t>
            </a:r>
          </a:p>
          <a:p>
            <a:r>
              <a:rPr lang="de-CH" dirty="0"/>
              <a:t>Desinfektionsmittel</a:t>
            </a:r>
          </a:p>
          <a:p>
            <a:r>
              <a:rPr lang="de-CH" dirty="0"/>
              <a:t>Fieberthermometer</a:t>
            </a:r>
          </a:p>
          <a:p>
            <a:r>
              <a:rPr lang="de-CH" dirty="0"/>
              <a:t>Medikamente gegen kurzzeitigen Durchfall (Wirkstoff: z. B. Loperamid)</a:t>
            </a:r>
          </a:p>
          <a:p>
            <a:r>
              <a:rPr lang="de-CH" dirty="0"/>
              <a:t>Schmerzmittel nach Rücksprache mit Ihrem Arzt</a:t>
            </a:r>
          </a:p>
          <a:p>
            <a:r>
              <a:rPr lang="de-CH" dirty="0"/>
              <a:t>Evtl. Maske</a:t>
            </a:r>
          </a:p>
          <a:p>
            <a:endParaRPr lang="de-CH" dirty="0"/>
          </a:p>
          <a:p>
            <a:r>
              <a:rPr lang="de-CH" dirty="0"/>
              <a:t>ggf. Antibiotika (Ciproxin/Metronidazol)</a:t>
            </a:r>
          </a:p>
          <a:p>
            <a:r>
              <a:rPr lang="de-CH" dirty="0"/>
              <a:t>ggf. Thromboseprophylaxe</a:t>
            </a:r>
          </a:p>
          <a:p>
            <a:r>
              <a:rPr lang="de-CH" dirty="0"/>
              <a:t>Ggf. Steroide</a:t>
            </a:r>
          </a:p>
          <a:p>
            <a:endParaRPr lang="de-CH" dirty="0"/>
          </a:p>
        </p:txBody>
      </p:sp>
      <p:sp>
        <p:nvSpPr>
          <p:cNvPr id="4" name="Fußzeilenplatzhalter 3">
            <a:extLst>
              <a:ext uri="{FF2B5EF4-FFF2-40B4-BE49-F238E27FC236}">
                <a16:creationId xmlns:a16="http://schemas.microsoft.com/office/drawing/2014/main" id="{DD364B93-A774-4B1D-8F76-C3BAE523F540}"/>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642D27A2-A7E0-40DA-8DC5-595099D91B53}"/>
              </a:ext>
            </a:extLst>
          </p:cNvPr>
          <p:cNvSpPr>
            <a:spLocks noGrp="1"/>
          </p:cNvSpPr>
          <p:nvPr>
            <p:ph type="sldNum" sz="quarter" idx="12"/>
          </p:nvPr>
        </p:nvSpPr>
        <p:spPr/>
        <p:txBody>
          <a:bodyPr/>
          <a:lstStyle/>
          <a:p>
            <a:fld id="{65942B0C-C8C6-4CA5-9669-BB39749E6C43}" type="slidenum">
              <a:rPr lang="de-CH" smtClean="0"/>
              <a:pPr/>
              <a:t>7</a:t>
            </a:fld>
            <a:endParaRPr lang="de-CH" dirty="0"/>
          </a:p>
        </p:txBody>
      </p:sp>
      <p:pic>
        <p:nvPicPr>
          <p:cNvPr id="1028" name="Picture 4" descr="Reiseapotheke Necessaire - Bild 1">
            <a:extLst>
              <a:ext uri="{FF2B5EF4-FFF2-40B4-BE49-F238E27FC236}">
                <a16:creationId xmlns:a16="http://schemas.microsoft.com/office/drawing/2014/main" id="{C143E967-F1B2-4973-B3A0-3B91706E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3833" y="0"/>
            <a:ext cx="2308167" cy="2069869"/>
          </a:xfrm>
          <a:prstGeom prst="rect">
            <a:avLst/>
          </a:prstGeom>
          <a:noFill/>
          <a:extLst>
            <a:ext uri="{909E8E84-426E-40DD-AFC4-6F175D3DCCD1}">
              <a14:hiddenFill xmlns:a14="http://schemas.microsoft.com/office/drawing/2010/main">
                <a:solidFill>
                  <a:srgbClr val="FFFFFF"/>
                </a:solidFill>
              </a14:hiddenFill>
            </a:ext>
          </a:extLst>
        </p:spPr>
      </p:pic>
      <p:sp>
        <p:nvSpPr>
          <p:cNvPr id="6" name="Geschweifte Klammer rechts 5">
            <a:extLst>
              <a:ext uri="{FF2B5EF4-FFF2-40B4-BE49-F238E27FC236}">
                <a16:creationId xmlns:a16="http://schemas.microsoft.com/office/drawing/2014/main" id="{174FE6D0-F9F0-49F2-90CA-3911D921304A}"/>
              </a:ext>
            </a:extLst>
          </p:cNvPr>
          <p:cNvSpPr/>
          <p:nvPr/>
        </p:nvSpPr>
        <p:spPr>
          <a:xfrm>
            <a:off x="4693229" y="4580530"/>
            <a:ext cx="648393" cy="1088968"/>
          </a:xfrm>
          <a:prstGeom prst="rightBrace">
            <a:avLst>
              <a:gd name="adj1" fmla="val 8333"/>
              <a:gd name="adj2" fmla="val 492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 name="Textfeld 6">
            <a:extLst>
              <a:ext uri="{FF2B5EF4-FFF2-40B4-BE49-F238E27FC236}">
                <a16:creationId xmlns:a16="http://schemas.microsoft.com/office/drawing/2014/main" id="{ECE8D279-4DD4-4B35-9647-C6F445CF1136}"/>
              </a:ext>
            </a:extLst>
          </p:cNvPr>
          <p:cNvSpPr txBox="1"/>
          <p:nvPr/>
        </p:nvSpPr>
        <p:spPr>
          <a:xfrm>
            <a:off x="5640185" y="2971800"/>
            <a:ext cx="914400" cy="914400"/>
          </a:xfrm>
          <a:prstGeom prst="rect">
            <a:avLst/>
          </a:prstGeom>
          <a:noFill/>
        </p:spPr>
        <p:txBody>
          <a:bodyPr wrap="square" rtlCol="0">
            <a:spAutoFit/>
          </a:bodyPr>
          <a:lstStyle/>
          <a:p>
            <a:endParaRPr lang="de-CH" dirty="0"/>
          </a:p>
        </p:txBody>
      </p:sp>
      <p:sp>
        <p:nvSpPr>
          <p:cNvPr id="8" name="Textfeld 7">
            <a:extLst>
              <a:ext uri="{FF2B5EF4-FFF2-40B4-BE49-F238E27FC236}">
                <a16:creationId xmlns:a16="http://schemas.microsoft.com/office/drawing/2014/main" id="{5264D217-C14E-4F3B-8169-E4D7C9BA5076}"/>
              </a:ext>
            </a:extLst>
          </p:cNvPr>
          <p:cNvSpPr txBox="1"/>
          <p:nvPr/>
        </p:nvSpPr>
        <p:spPr>
          <a:xfrm>
            <a:off x="5444491" y="4738710"/>
            <a:ext cx="5166360" cy="646331"/>
          </a:xfrm>
          <a:prstGeom prst="rect">
            <a:avLst/>
          </a:prstGeom>
          <a:noFill/>
        </p:spPr>
        <p:txBody>
          <a:bodyPr wrap="square" rtlCol="0">
            <a:spAutoFit/>
          </a:bodyPr>
          <a:lstStyle/>
          <a:p>
            <a:r>
              <a:rPr lang="de-CH" dirty="0">
                <a:solidFill>
                  <a:schemeClr val="accent1"/>
                </a:solidFill>
              </a:rPr>
              <a:t>Gemäss individueller Rücksprache mit den behandelnden Ärzten!</a:t>
            </a:r>
          </a:p>
        </p:txBody>
      </p:sp>
      <p:pic>
        <p:nvPicPr>
          <p:cNvPr id="1030" name="Picture 6" descr="Daylong™ Liposomale Lotion SPF 50+ | DAYLONG">
            <a:extLst>
              <a:ext uri="{FF2B5EF4-FFF2-40B4-BE49-F238E27FC236}">
                <a16:creationId xmlns:a16="http://schemas.microsoft.com/office/drawing/2014/main" id="{DED3054F-801C-495A-B54E-F22361D7F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692" y="1345383"/>
            <a:ext cx="1495448" cy="2877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AUN Infrarotthermometer ThermoScan 6 IRT 6515">
            <a:extLst>
              <a:ext uri="{FF2B5EF4-FFF2-40B4-BE49-F238E27FC236}">
                <a16:creationId xmlns:a16="http://schemas.microsoft.com/office/drawing/2014/main" id="{4BF21725-D619-45B3-948F-DF990AA5E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833" y="1943364"/>
            <a:ext cx="2145719" cy="21672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WICA - Ciprofloxacin Sandoz® eco, Filmtabletten">
            <a:extLst>
              <a:ext uri="{FF2B5EF4-FFF2-40B4-BE49-F238E27FC236}">
                <a16:creationId xmlns:a16="http://schemas.microsoft.com/office/drawing/2014/main" id="{23538A50-8F59-41CE-8868-234E51BE5F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151" y="5365737"/>
            <a:ext cx="1845765" cy="132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5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920C7-67C3-47D9-B699-2171F04FB7CB}"/>
              </a:ext>
            </a:extLst>
          </p:cNvPr>
          <p:cNvSpPr>
            <a:spLocks noGrp="1"/>
          </p:cNvSpPr>
          <p:nvPr>
            <p:ph type="title"/>
          </p:nvPr>
        </p:nvSpPr>
        <p:spPr/>
        <p:txBody>
          <a:bodyPr>
            <a:normAutofit fontScale="90000"/>
          </a:bodyPr>
          <a:lstStyle/>
          <a:p>
            <a:r>
              <a:rPr lang="de-CH" dirty="0"/>
              <a:t>Transport von Medikamenten</a:t>
            </a:r>
          </a:p>
        </p:txBody>
      </p:sp>
      <p:sp>
        <p:nvSpPr>
          <p:cNvPr id="3" name="Inhaltsplatzhalter 2">
            <a:extLst>
              <a:ext uri="{FF2B5EF4-FFF2-40B4-BE49-F238E27FC236}">
                <a16:creationId xmlns:a16="http://schemas.microsoft.com/office/drawing/2014/main" id="{8B2068C6-2BE9-480C-9952-E7BB3E53FECE}"/>
              </a:ext>
            </a:extLst>
          </p:cNvPr>
          <p:cNvSpPr>
            <a:spLocks noGrp="1"/>
          </p:cNvSpPr>
          <p:nvPr>
            <p:ph idx="1"/>
          </p:nvPr>
        </p:nvSpPr>
        <p:spPr>
          <a:xfrm>
            <a:off x="270001" y="1016008"/>
            <a:ext cx="11712451" cy="5155315"/>
          </a:xfrm>
        </p:spPr>
        <p:txBody>
          <a:bodyPr/>
          <a:lstStyle/>
          <a:p>
            <a:r>
              <a:rPr lang="de-CH" b="1" dirty="0"/>
              <a:t>Tabletten sind in der Regel über eine trockene Lagerung </a:t>
            </a:r>
            <a:r>
              <a:rPr lang="de-CH" dirty="0"/>
              <a:t>und die Beachtung einer Höchsttemperatur hinaus vergleichsweise anspruchslos</a:t>
            </a:r>
            <a:endParaRPr lang="de-CH" b="1" dirty="0"/>
          </a:p>
          <a:p>
            <a:r>
              <a:rPr lang="de-CH" b="1" dirty="0" err="1"/>
              <a:t>Biologika</a:t>
            </a:r>
            <a:r>
              <a:rPr lang="de-CH" b="1" dirty="0"/>
              <a:t> müssen gekühlt </a:t>
            </a:r>
            <a:r>
              <a:rPr lang="de-CH" dirty="0"/>
              <a:t>gelagert werden. Der erforderliche Temperaturbereich von +2°C bis +8 °C kann für einen begrenzten Zeitraum in Kühlboxen oder mobilen Kühlgeräten eingehalten werden.</a:t>
            </a:r>
          </a:p>
          <a:p>
            <a:pPr lvl="1"/>
            <a:r>
              <a:rPr lang="de-CH" b="1" dirty="0"/>
              <a:t>Medikamentenspezifische Anwendung und Haltbarkeit bei Raumtemperatur</a:t>
            </a:r>
          </a:p>
          <a:p>
            <a:endParaRPr lang="de-CH" dirty="0"/>
          </a:p>
          <a:p>
            <a:r>
              <a:rPr lang="de-CH" dirty="0"/>
              <a:t>Für längere Reisen sollten Sie im Vorfeld abklären, ob Sie eventuell vorhandene Kühlfächer nutzen können oder ob es im Zug vielleicht eine Steckdose gibt, die Sie für eine elektrische Kühltasche verwenden können. </a:t>
            </a:r>
          </a:p>
          <a:p>
            <a:pPr lvl="1"/>
            <a:r>
              <a:rPr lang="de-CH" b="1" dirty="0"/>
              <a:t>Bei Flugreisen Medikamente immer ins Handgepäck nehmen</a:t>
            </a:r>
          </a:p>
          <a:p>
            <a:endParaRPr lang="de-CH" dirty="0"/>
          </a:p>
          <a:p>
            <a:r>
              <a:rPr lang="de-CH" kern="0" dirty="0">
                <a:solidFill>
                  <a:schemeClr val="accent1"/>
                </a:solidFill>
              </a:rPr>
              <a:t>Bei Reisen wird empfohlen eine </a:t>
            </a:r>
            <a:r>
              <a:rPr lang="de-CH" b="1" kern="0" dirty="0">
                <a:solidFill>
                  <a:schemeClr val="accent1"/>
                </a:solidFill>
              </a:rPr>
              <a:t>Bescheinigung des Arztes oder der Apotheke </a:t>
            </a:r>
            <a:r>
              <a:rPr lang="de-CH" kern="0" dirty="0">
                <a:solidFill>
                  <a:schemeClr val="accent1"/>
                </a:solidFill>
              </a:rPr>
              <a:t>(v.a. non-EU Destinationen) in englischer Sprache bei sich zu haben und/oder einen </a:t>
            </a:r>
            <a:r>
              <a:rPr lang="de-CH" b="1" kern="0" dirty="0">
                <a:solidFill>
                  <a:schemeClr val="accent1"/>
                </a:solidFill>
              </a:rPr>
              <a:t>Medikamentenpass</a:t>
            </a:r>
            <a:endParaRPr lang="de-CH" b="1" dirty="0">
              <a:solidFill>
                <a:schemeClr val="accent1"/>
              </a:solidFill>
            </a:endParaRPr>
          </a:p>
        </p:txBody>
      </p:sp>
      <p:sp>
        <p:nvSpPr>
          <p:cNvPr id="4" name="Fußzeilenplatzhalter 3">
            <a:extLst>
              <a:ext uri="{FF2B5EF4-FFF2-40B4-BE49-F238E27FC236}">
                <a16:creationId xmlns:a16="http://schemas.microsoft.com/office/drawing/2014/main" id="{F3D160E9-3B9D-4B4A-ACD6-5B509E24853C}"/>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4D929366-B1E4-4A36-98EE-C99C61A6DE6F}"/>
              </a:ext>
            </a:extLst>
          </p:cNvPr>
          <p:cNvSpPr>
            <a:spLocks noGrp="1"/>
          </p:cNvSpPr>
          <p:nvPr>
            <p:ph type="sldNum" sz="quarter" idx="12"/>
          </p:nvPr>
        </p:nvSpPr>
        <p:spPr/>
        <p:txBody>
          <a:bodyPr/>
          <a:lstStyle/>
          <a:p>
            <a:fld id="{65942B0C-C8C6-4CA5-9669-BB39749E6C43}" type="slidenum">
              <a:rPr lang="de-CH" smtClean="0"/>
              <a:pPr/>
              <a:t>8</a:t>
            </a:fld>
            <a:endParaRPr lang="de-CH" dirty="0"/>
          </a:p>
        </p:txBody>
      </p:sp>
      <p:pic>
        <p:nvPicPr>
          <p:cNvPr id="2052" name="Picture 4" descr="Travelsafe Iso Medi Bag TS52">
            <a:extLst>
              <a:ext uri="{FF2B5EF4-FFF2-40B4-BE49-F238E27FC236}">
                <a16:creationId xmlns:a16="http://schemas.microsoft.com/office/drawing/2014/main" id="{28CBFEC7-517D-452B-AF6B-6A3B00915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0851" y="0"/>
            <a:ext cx="1429789" cy="10806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tienten-Pass">
            <a:extLst>
              <a:ext uri="{FF2B5EF4-FFF2-40B4-BE49-F238E27FC236}">
                <a16:creationId xmlns:a16="http://schemas.microsoft.com/office/drawing/2014/main" id="{AC036BB0-411B-4122-A30B-93967A637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283" y="5186808"/>
            <a:ext cx="380047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7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57302-BDC2-4BBA-BFCD-791677AF9AFB}"/>
              </a:ext>
            </a:extLst>
          </p:cNvPr>
          <p:cNvSpPr>
            <a:spLocks noGrp="1"/>
          </p:cNvSpPr>
          <p:nvPr>
            <p:ph type="title"/>
          </p:nvPr>
        </p:nvSpPr>
        <p:spPr/>
        <p:txBody>
          <a:bodyPr>
            <a:normAutofit fontScale="90000"/>
          </a:bodyPr>
          <a:lstStyle/>
          <a:p>
            <a:r>
              <a:rPr lang="de-CH" dirty="0"/>
              <a:t>Risiken bei Flugreisen und Höhenaufenthalte</a:t>
            </a:r>
          </a:p>
        </p:txBody>
      </p:sp>
      <p:sp>
        <p:nvSpPr>
          <p:cNvPr id="3" name="Inhaltsplatzhalter 2">
            <a:extLst>
              <a:ext uri="{FF2B5EF4-FFF2-40B4-BE49-F238E27FC236}">
                <a16:creationId xmlns:a16="http://schemas.microsoft.com/office/drawing/2014/main" id="{ACDFBDEB-20FD-4F0D-9DE5-90327AB39370}"/>
              </a:ext>
            </a:extLst>
          </p:cNvPr>
          <p:cNvSpPr>
            <a:spLocks noGrp="1"/>
          </p:cNvSpPr>
          <p:nvPr>
            <p:ph idx="1"/>
          </p:nvPr>
        </p:nvSpPr>
        <p:spPr>
          <a:xfrm>
            <a:off x="270001" y="1016008"/>
            <a:ext cx="11712451" cy="5155315"/>
          </a:xfrm>
        </p:spPr>
        <p:txBody>
          <a:bodyPr/>
          <a:lstStyle/>
          <a:p>
            <a:r>
              <a:rPr lang="de-CH" b="1" dirty="0"/>
              <a:t>Aufenthalt in Höhen &gt;2000 </a:t>
            </a:r>
            <a:r>
              <a:rPr lang="de-CH" b="1" dirty="0" err="1"/>
              <a:t>m.ü.M</a:t>
            </a:r>
            <a:r>
              <a:rPr lang="de-CH" b="1" dirty="0"/>
              <a:t>. </a:t>
            </a:r>
            <a:r>
              <a:rPr lang="de-CH" dirty="0"/>
              <a:t>(Flugreisen, Bergsteigen) scheint mit einem erhöhten Risiko für Flares assoziiert zu sein</a:t>
            </a:r>
          </a:p>
          <a:p>
            <a:pPr lvl="1"/>
            <a:r>
              <a:rPr lang="de-CH" dirty="0"/>
              <a:t>Schubrisiko am höchsten innerhalb der ersten 4 Wochen nach Höhenexposition</a:t>
            </a:r>
          </a:p>
          <a:p>
            <a:pPr lvl="1"/>
            <a:endParaRPr lang="de-CH" dirty="0"/>
          </a:p>
          <a:p>
            <a:pPr lvl="1"/>
            <a:r>
              <a:rPr lang="de-CH" dirty="0"/>
              <a:t>Jetlag/Schlafmangel als Risiko für Krankheitsaktivität</a:t>
            </a:r>
          </a:p>
          <a:p>
            <a:pPr lvl="1"/>
            <a:endParaRPr lang="de-CH" dirty="0"/>
          </a:p>
          <a:p>
            <a:pPr lvl="1"/>
            <a:r>
              <a:rPr lang="de-CH" dirty="0"/>
              <a:t>Medikamentenanpassung bei Zeitverschiebung</a:t>
            </a:r>
          </a:p>
          <a:p>
            <a:pPr lvl="2"/>
            <a:r>
              <a:rPr lang="de-CH" dirty="0" err="1">
                <a:solidFill>
                  <a:schemeClr val="accent1"/>
                </a:solidFill>
              </a:rPr>
              <a:t>Biologika</a:t>
            </a:r>
            <a:r>
              <a:rPr lang="de-CH" dirty="0">
                <a:solidFill>
                  <a:schemeClr val="accent1"/>
                </a:solidFill>
              </a:rPr>
              <a:t> i. d. R. problemlos da im Intervall verabreicht, bei Steroiden individuell besprechen</a:t>
            </a:r>
          </a:p>
          <a:p>
            <a:pPr lvl="2"/>
            <a:endParaRPr lang="de-CH" dirty="0">
              <a:solidFill>
                <a:schemeClr val="accent1"/>
              </a:solidFill>
            </a:endParaRPr>
          </a:p>
          <a:p>
            <a:pPr lvl="1"/>
            <a:r>
              <a:rPr lang="de-CH" dirty="0"/>
              <a:t>Thromboserisiko bei CED-Patienten erhöht, Thromboseprophylaxe bei Langstreckenflügen evaluieren</a:t>
            </a:r>
          </a:p>
          <a:p>
            <a:pPr lvl="1"/>
            <a:endParaRPr lang="de-CH" dirty="0"/>
          </a:p>
        </p:txBody>
      </p:sp>
      <p:sp>
        <p:nvSpPr>
          <p:cNvPr id="4" name="Fußzeilenplatzhalter 3">
            <a:extLst>
              <a:ext uri="{FF2B5EF4-FFF2-40B4-BE49-F238E27FC236}">
                <a16:creationId xmlns:a16="http://schemas.microsoft.com/office/drawing/2014/main" id="{8AF3F4DD-F10D-4BF1-9FC7-D00FC6C38181}"/>
              </a:ext>
            </a:extLst>
          </p:cNvPr>
          <p:cNvSpPr>
            <a:spLocks noGrp="1"/>
          </p:cNvSpPr>
          <p:nvPr>
            <p:ph type="ftr" sz="quarter" idx="11"/>
          </p:nvPr>
        </p:nvSpPr>
        <p:spPr/>
        <p:txBody>
          <a:bodyPr/>
          <a:lstStyle/>
          <a:p>
            <a:r>
              <a:rPr lang="de-DE"/>
              <a:t>Universitäres Bauchzentrum Basel</a:t>
            </a:r>
          </a:p>
          <a:p>
            <a:endParaRPr lang="de-CH" dirty="0"/>
          </a:p>
        </p:txBody>
      </p:sp>
      <p:sp>
        <p:nvSpPr>
          <p:cNvPr id="5" name="Foliennummernplatzhalter 4">
            <a:extLst>
              <a:ext uri="{FF2B5EF4-FFF2-40B4-BE49-F238E27FC236}">
                <a16:creationId xmlns:a16="http://schemas.microsoft.com/office/drawing/2014/main" id="{0ADA224A-9CC3-4B5F-AFE5-9DD17B842A4B}"/>
              </a:ext>
            </a:extLst>
          </p:cNvPr>
          <p:cNvSpPr>
            <a:spLocks noGrp="1"/>
          </p:cNvSpPr>
          <p:nvPr>
            <p:ph type="sldNum" sz="quarter" idx="12"/>
          </p:nvPr>
        </p:nvSpPr>
        <p:spPr/>
        <p:txBody>
          <a:bodyPr/>
          <a:lstStyle/>
          <a:p>
            <a:fld id="{65942B0C-C8C6-4CA5-9669-BB39749E6C43}" type="slidenum">
              <a:rPr lang="de-CH" smtClean="0"/>
              <a:pPr/>
              <a:t>9</a:t>
            </a:fld>
            <a:endParaRPr lang="de-CH" dirty="0"/>
          </a:p>
        </p:txBody>
      </p:sp>
      <p:sp>
        <p:nvSpPr>
          <p:cNvPr id="6" name="Textfeld 5">
            <a:extLst>
              <a:ext uri="{FF2B5EF4-FFF2-40B4-BE49-F238E27FC236}">
                <a16:creationId xmlns:a16="http://schemas.microsoft.com/office/drawing/2014/main" id="{3A330341-D25E-4118-976D-F417AA2339D0}"/>
              </a:ext>
            </a:extLst>
          </p:cNvPr>
          <p:cNvSpPr txBox="1"/>
          <p:nvPr/>
        </p:nvSpPr>
        <p:spPr>
          <a:xfrm>
            <a:off x="8769927" y="6281847"/>
            <a:ext cx="3050835" cy="553998"/>
          </a:xfrm>
          <a:prstGeom prst="rect">
            <a:avLst/>
          </a:prstGeom>
          <a:noFill/>
        </p:spPr>
        <p:txBody>
          <a:bodyPr wrap="none" rtlCol="0">
            <a:spAutoFit/>
          </a:bodyPr>
          <a:lstStyle/>
          <a:p>
            <a:pPr fontAlgn="base">
              <a:spcBef>
                <a:spcPct val="0"/>
              </a:spcBef>
              <a:spcAft>
                <a:spcPct val="0"/>
              </a:spcAft>
            </a:pPr>
            <a:r>
              <a:rPr lang="pt-BR" sz="1000" dirty="0">
                <a:solidFill>
                  <a:schemeClr val="accent1"/>
                </a:solidFill>
              </a:rPr>
              <a:t>J Crohns Colitis. 2014 Mar;8(3):191-9</a:t>
            </a:r>
          </a:p>
          <a:p>
            <a:pPr fontAlgn="base">
              <a:spcBef>
                <a:spcPct val="0"/>
              </a:spcBef>
              <a:spcAft>
                <a:spcPct val="0"/>
              </a:spcAft>
            </a:pPr>
            <a:r>
              <a:rPr lang="en-US" sz="1000" dirty="0">
                <a:solidFill>
                  <a:schemeClr val="accent1"/>
                </a:solidFill>
                <a:latin typeface="Tahoma" pitchFamily="34" charset="0"/>
              </a:rPr>
              <a:t>Clin Med (</a:t>
            </a:r>
            <a:r>
              <a:rPr lang="en-US" sz="1000" dirty="0" err="1">
                <a:solidFill>
                  <a:schemeClr val="accent1"/>
                </a:solidFill>
                <a:latin typeface="Tahoma" pitchFamily="34" charset="0"/>
              </a:rPr>
              <a:t>Lond</a:t>
            </a:r>
            <a:r>
              <a:rPr lang="en-US" sz="1000" dirty="0">
                <a:solidFill>
                  <a:schemeClr val="accent1"/>
                </a:solidFill>
                <a:latin typeface="Tahoma" pitchFamily="34" charset="0"/>
              </a:rPr>
              <a:t>). 2018 Aug;18(4):288-292</a:t>
            </a:r>
          </a:p>
          <a:p>
            <a:pPr fontAlgn="base">
              <a:spcBef>
                <a:spcPct val="0"/>
              </a:spcBef>
              <a:spcAft>
                <a:spcPct val="0"/>
              </a:spcAft>
            </a:pPr>
            <a:r>
              <a:rPr lang="de-CH" sz="1000" dirty="0">
                <a:solidFill>
                  <a:schemeClr val="accent1"/>
                </a:solidFill>
                <a:latin typeface="Tahoma" pitchFamily="34" charset="0"/>
              </a:rPr>
              <a:t>Am J </a:t>
            </a:r>
            <a:r>
              <a:rPr lang="de-CH" sz="1000" dirty="0" err="1">
                <a:solidFill>
                  <a:schemeClr val="accent1"/>
                </a:solidFill>
                <a:latin typeface="Tahoma" pitchFamily="34" charset="0"/>
              </a:rPr>
              <a:t>Gastroenterol</a:t>
            </a:r>
            <a:r>
              <a:rPr lang="de-CH" sz="1000" dirty="0">
                <a:solidFill>
                  <a:schemeClr val="accent1"/>
                </a:solidFill>
                <a:latin typeface="Tahoma" pitchFamily="34" charset="0"/>
              </a:rPr>
              <a:t>. 2018 Oct;113(10):1530-1539.</a:t>
            </a:r>
          </a:p>
        </p:txBody>
      </p:sp>
      <p:pic>
        <p:nvPicPr>
          <p:cNvPr id="3076" name="Picture 4" descr="Möglicher Flottenabbau - Streicht die Swiss jetzt die Flüge in die  Sommerferien? - 20 Minuten">
            <a:extLst>
              <a:ext uri="{FF2B5EF4-FFF2-40B4-BE49-F238E27FC236}">
                <a16:creationId xmlns:a16="http://schemas.microsoft.com/office/drawing/2014/main" id="{F6310153-42C6-4D90-A89D-E5E71B485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98" y="4218484"/>
            <a:ext cx="2587610" cy="1838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rgsteigen: Ist der Mount Everest zum Opfer seines Reizes geworden?">
            <a:extLst>
              <a:ext uri="{FF2B5EF4-FFF2-40B4-BE49-F238E27FC236}">
                <a16:creationId xmlns:a16="http://schemas.microsoft.com/office/drawing/2014/main" id="{06879B88-0FFE-4B27-B633-164F7CB5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094" y="445665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4592"/>
      </p:ext>
    </p:extLst>
  </p:cSld>
  <p:clrMapOvr>
    <a:masterClrMapping/>
  </p:clrMapOvr>
</p:sld>
</file>

<file path=ppt/theme/theme1.xml><?xml version="1.0" encoding="utf-8"?>
<a:theme xmlns:a="http://schemas.openxmlformats.org/drawingml/2006/main" name="Clarunis_neu">
  <a:themeElements>
    <a:clrScheme name="Clarunis">
      <a:dk1>
        <a:sysClr val="windowText" lastClr="000000"/>
      </a:dk1>
      <a:lt1>
        <a:sysClr val="window" lastClr="FFFFFF"/>
      </a:lt1>
      <a:dk2>
        <a:srgbClr val="44546A"/>
      </a:dk2>
      <a:lt2>
        <a:srgbClr val="E7E6E6"/>
      </a:lt2>
      <a:accent1>
        <a:srgbClr val="003A66"/>
      </a:accent1>
      <a:accent2>
        <a:srgbClr val="75C2D1"/>
      </a:accent2>
      <a:accent3>
        <a:srgbClr val="AC3763"/>
      </a:accent3>
      <a:accent4>
        <a:srgbClr val="A7D3B2"/>
      </a:accent4>
      <a:accent5>
        <a:srgbClr val="00746F"/>
      </a:accent5>
      <a:accent6>
        <a:srgbClr val="F099AE"/>
      </a:accent6>
      <a:hlink>
        <a:srgbClr val="0563C1"/>
      </a:hlink>
      <a:folHlink>
        <a:srgbClr val="954F72"/>
      </a:folHlink>
    </a:clrScheme>
    <a:fontScheme name="Schrift für Claruni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lnSpc>
            <a:spcPts val="2400"/>
          </a:lnSpc>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arunis_Hauptvorlage" id="{6FE62E70-5A6E-434A-94C4-0018738C0594}" vid="{D4002E16-72FA-4205-BBA7-CABF703FEF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14BDA3FD977F044B8F403D9DAF4DCB4" ma:contentTypeVersion="8" ma:contentTypeDescription="Ein neues Dokument erstellen." ma:contentTypeScope="" ma:versionID="a371120afdc98fb3cdbbde05d316af5d">
  <xsd:schema xmlns:xsd="http://www.w3.org/2001/XMLSchema" xmlns:xs="http://www.w3.org/2001/XMLSchema" xmlns:p="http://schemas.microsoft.com/office/2006/metadata/properties" xmlns:ns3="4712b4f4-a82d-413b-8689-1f20af3a1cd0" targetNamespace="http://schemas.microsoft.com/office/2006/metadata/properties" ma:root="true" ma:fieldsID="65dc96a0cdcd6bb808d8c25baef7410d" ns3:_="">
    <xsd:import namespace="4712b4f4-a82d-413b-8689-1f20af3a1cd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2b4f4-a82d-413b-8689-1f20af3a1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65C899-8BE8-4AAA-9847-9B924296E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12b4f4-a82d-413b-8689-1f20af3a1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C1748-E186-44BA-9084-66EC6AB8BBA2}">
  <ds:schemaRefs>
    <ds:schemaRef ds:uri="http://purl.org/dc/terms/"/>
    <ds:schemaRef ds:uri="http://schemas.openxmlformats.org/package/2006/metadata/core-properties"/>
    <ds:schemaRef ds:uri="4712b4f4-a82d-413b-8689-1f20af3a1cd0"/>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0CEC677-4ED8-4E3B-84FC-284E911ED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Clarunis_neu</Template>
  <TotalTime>0</TotalTime>
  <Words>1239</Words>
  <Application>Microsoft Office PowerPoint</Application>
  <PresentationFormat>Breitbild</PresentationFormat>
  <Paragraphs>189</Paragraphs>
  <Slides>14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Symbol</vt:lpstr>
      <vt:lpstr>Tahoma</vt:lpstr>
      <vt:lpstr>Wingdings</vt:lpstr>
      <vt:lpstr>Clarunis_neu</vt:lpstr>
      <vt:lpstr>PowerPoint-Präsentation</vt:lpstr>
      <vt:lpstr>Reisen mit CED – Kann ich mit CED in die Ferien fahren? </vt:lpstr>
      <vt:lpstr>Kann ich in die Ferien verreisen..?</vt:lpstr>
      <vt:lpstr>Was muss ich bei einer Reise beachten?</vt:lpstr>
      <vt:lpstr>Reisevorbereitung</vt:lpstr>
      <vt:lpstr>Reisevorbereitung II - Impfungen</vt:lpstr>
      <vt:lpstr>Reisevorbereitung III - Reiseapotheke</vt:lpstr>
      <vt:lpstr>Transport von Medikamenten</vt:lpstr>
      <vt:lpstr>Risiken bei Flugreisen und Höhenaufenthalte</vt:lpstr>
      <vt:lpstr>Infektionen vor Ort</vt:lpstr>
      <vt:lpstr>Medizinische Strukturen vor Ort </vt:lpstr>
      <vt:lpstr>Ein Wort zum „stillen Ort“ </vt:lpstr>
      <vt:lpstr>Reiseversicherungen </vt:lpstr>
      <vt:lpstr>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2020-01-28T16:34:02Z</dcterms:created>
  <dcterms:modified xsi:type="dcterms:W3CDTF">2024-10-30T12:08:50Z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0x010100614BDA3FD977F044B8F403D9DAF4DCB4</vt:lpwstr>
  </property>
</Properties>
</file>